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4"/>
  </p:sldMasterIdLst>
  <p:notesMasterIdLst>
    <p:notesMasterId r:id="rId42"/>
  </p:notesMasterIdLst>
  <p:sldIdLst>
    <p:sldId id="256" r:id="rId5"/>
    <p:sldId id="292" r:id="rId6"/>
    <p:sldId id="283" r:id="rId7"/>
    <p:sldId id="257" r:id="rId8"/>
    <p:sldId id="258" r:id="rId9"/>
    <p:sldId id="259" r:id="rId10"/>
    <p:sldId id="282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84" r:id="rId19"/>
    <p:sldId id="268" r:id="rId20"/>
    <p:sldId id="269" r:id="rId21"/>
    <p:sldId id="270" r:id="rId22"/>
    <p:sldId id="285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6" r:id="rId34"/>
    <p:sldId id="287" r:id="rId35"/>
    <p:sldId id="291" r:id="rId36"/>
    <p:sldId id="288" r:id="rId37"/>
    <p:sldId id="289" r:id="rId38"/>
    <p:sldId id="290" r:id="rId39"/>
    <p:sldId id="293" r:id="rId40"/>
    <p:sldId id="294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14985-92A0-4395-AEE0-0DDF33EC3640}" v="41" dt="2024-10-18T17:49:05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C7220-B3FF-48B9-A380-CCF37B6FFD1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FCD89-E8E3-42BC-9CF1-B46F7E9D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1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7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3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56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0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6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2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5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2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0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4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5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59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9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0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CD89-E8E3-42BC-9CF1-B46F7E9DA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9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45A6-2405-4B2A-A03D-633FDEC6FA7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F319-343E-48D4-8103-27B0D645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orthcharleston/4370066949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ickr.com/photos/usfwsnortheast/609738810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24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ospacientes.com/noticias/avances/los-programas-de-ejercicio-previenen-las-lesiones-por-caidas-en-los-mayor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jngd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E8AB-C6C2-B1DF-86FC-44CEAF1F7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Four-Year Plan of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E7540-33E8-FA75-2595-9A897B203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Greene County Department of Human Services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Greene County’s Area Agency on Aging (AAA)</a:t>
            </a:r>
          </a:p>
          <a:p>
            <a:endParaRPr lang="en-US" dirty="0"/>
          </a:p>
          <a:p>
            <a:r>
              <a:rPr lang="en-US" sz="4000" dirty="0"/>
              <a:t>2024-2028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95496-F446-378B-D9F3-1B270DC3AA4E}"/>
              </a:ext>
            </a:extLst>
          </p:cNvPr>
          <p:cNvSpPr txBox="1"/>
          <p:nvPr/>
        </p:nvSpPr>
        <p:spPr>
          <a:xfrm>
            <a:off x="733332" y="5966234"/>
            <a:ext cx="113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Tami Bone, MPA      Deputy Director Greene County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44750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C79D-101E-979D-72BC-9473B631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GOAL #4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C47DA-4ADD-F9D0-E0DF-117E90B55313}"/>
              </a:ext>
            </a:extLst>
          </p:cNvPr>
          <p:cNvSpPr txBox="1"/>
          <p:nvPr/>
        </p:nvSpPr>
        <p:spPr>
          <a:xfrm>
            <a:off x="457200" y="2729345"/>
            <a:ext cx="112498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Ensure the rights of older New Yorkers and prevent their abuse, neglect, and exploitation.</a:t>
            </a:r>
          </a:p>
          <a:p>
            <a:pPr algn="ctr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2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07DD-BE90-91AA-3730-AD765899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0" y="0"/>
            <a:ext cx="11265826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#4: Agency Action Steps/Outcomes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A081F8-35E9-4E29-A749-35FFA0DDEAB4}"/>
              </a:ext>
            </a:extLst>
          </p:cNvPr>
          <p:cNvSpPr/>
          <p:nvPr/>
        </p:nvSpPr>
        <p:spPr>
          <a:xfrm>
            <a:off x="344031" y="1029832"/>
            <a:ext cx="3693814" cy="3768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Access: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Partnership with Adult Protective Services (APS), Community Action, Sheriff’s Department and other organizations</a:t>
            </a:r>
          </a:p>
          <a:p>
            <a:pPr marL="342900" indent="-342900" algn="ctr">
              <a:buAutoNum type="arabicPeriod"/>
            </a:pPr>
            <a:r>
              <a:rPr lang="en-US" dirty="0"/>
              <a:t>Case Managers incorporate information into service provision</a:t>
            </a:r>
          </a:p>
          <a:p>
            <a:pPr marL="342900" indent="-342900" algn="ctr">
              <a:buAutoNum type="arabicPeriod"/>
            </a:pPr>
            <a:r>
              <a:rPr lang="en-US" dirty="0"/>
              <a:t>Incorporate information into community outreach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FB52A4-918F-FC8F-635B-42BF66FCC3FD}"/>
              </a:ext>
            </a:extLst>
          </p:cNvPr>
          <p:cNvSpPr/>
          <p:nvPr/>
        </p:nvSpPr>
        <p:spPr>
          <a:xfrm>
            <a:off x="4232495" y="1029831"/>
            <a:ext cx="3603278" cy="3768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Training: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Regular training for staff and volunteers on recognizing the signs of abuse/neglect/exploitation and proper reporting procedure</a:t>
            </a:r>
          </a:p>
          <a:p>
            <a:pPr algn="ctr"/>
            <a:r>
              <a:rPr lang="en-US" dirty="0"/>
              <a:t>2. Volunteer coordinator incorporate information into volunteer training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C3C50C-48A2-CB07-35B3-7C137105DBDF}"/>
              </a:ext>
            </a:extLst>
          </p:cNvPr>
          <p:cNvSpPr/>
          <p:nvPr/>
        </p:nvSpPr>
        <p:spPr>
          <a:xfrm>
            <a:off x="8030423" y="944754"/>
            <a:ext cx="3983525" cy="38535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Caregiver Support: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Timely response (24 hours): initial inquiry and service provision</a:t>
            </a:r>
          </a:p>
          <a:p>
            <a:pPr marL="342900" indent="-342900" algn="ctr">
              <a:buAutoNum type="arabicPeriod"/>
            </a:pPr>
            <a:r>
              <a:rPr lang="en-US" dirty="0"/>
              <a:t>Partnerships with other organizations to provide vast array of services and supports</a:t>
            </a:r>
          </a:p>
          <a:p>
            <a:pPr marL="342900" indent="-342900" algn="ctr">
              <a:buAutoNum type="arabicPeriod"/>
            </a:pPr>
            <a:r>
              <a:rPr lang="en-US" dirty="0"/>
              <a:t>Respite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E6934D-EDA6-9FC8-3238-2D4198590F4F}"/>
              </a:ext>
            </a:extLst>
          </p:cNvPr>
          <p:cNvSpPr/>
          <p:nvPr/>
        </p:nvSpPr>
        <p:spPr>
          <a:xfrm>
            <a:off x="344030" y="4952246"/>
            <a:ext cx="11669917" cy="16612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Outcomes: </a:t>
            </a:r>
          </a:p>
          <a:p>
            <a:pPr algn="ctr"/>
            <a:r>
              <a:rPr lang="en-US" dirty="0"/>
              <a:t>-Increased awareness of elder abuse, neglect and exploitation</a:t>
            </a:r>
          </a:p>
          <a:p>
            <a:pPr algn="ctr"/>
            <a:r>
              <a:rPr lang="en-US" dirty="0"/>
              <a:t>-Caregivers will access services and supports when they need them, well before crisis intervention becomes necessary.</a:t>
            </a:r>
          </a:p>
          <a:p>
            <a:pPr algn="ctr"/>
            <a:r>
              <a:rPr lang="en-US" dirty="0"/>
              <a:t>-Caregivers will be better equipped to cope with the physical, psychological, social and financial demands of caring for a loved one.</a:t>
            </a:r>
          </a:p>
        </p:txBody>
      </p:sp>
    </p:spTree>
    <p:extLst>
      <p:ext uri="{BB962C8B-B14F-4D97-AF65-F5344CB8AC3E}">
        <p14:creationId xmlns:p14="http://schemas.microsoft.com/office/powerpoint/2010/main" val="172153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B1BE-5376-0F1C-3A19-D715A142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GOAL #5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AF09C-FFEA-05C1-EC64-B034DA7D87D3}"/>
              </a:ext>
            </a:extLst>
          </p:cNvPr>
          <p:cNvSpPr txBox="1"/>
          <p:nvPr/>
        </p:nvSpPr>
        <p:spPr>
          <a:xfrm>
            <a:off x="443346" y="2341418"/>
            <a:ext cx="11305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Empower older New Yorkers to stay active and healthy through Older Americans Act services and those offered under Medicare.</a:t>
            </a:r>
          </a:p>
        </p:txBody>
      </p:sp>
    </p:spTree>
    <p:extLst>
      <p:ext uri="{BB962C8B-B14F-4D97-AF65-F5344CB8AC3E}">
        <p14:creationId xmlns:p14="http://schemas.microsoft.com/office/powerpoint/2010/main" val="99667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B54F-AEEC-0DB4-DD13-9CC81493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5" y="0"/>
            <a:ext cx="11608600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#5: Agency Action Steps/Outcomes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848365-934C-DD03-06DD-574AA0C4B1AF}"/>
              </a:ext>
            </a:extLst>
          </p:cNvPr>
          <p:cNvSpPr/>
          <p:nvPr/>
        </p:nvSpPr>
        <p:spPr>
          <a:xfrm>
            <a:off x="226335" y="1152983"/>
            <a:ext cx="3720975" cy="39563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Awareness: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Health Insurance Information Counseling and Assistance Program (HIICAP) training </a:t>
            </a:r>
          </a:p>
          <a:p>
            <a:pPr marL="342900" indent="-342900" algn="ctr">
              <a:buAutoNum type="arabicPeriod"/>
            </a:pPr>
            <a:r>
              <a:rPr lang="en-US" dirty="0"/>
              <a:t>Assist older adults in accessing information on their Medicare plans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D782FF-5559-B219-E205-78014A96F61B}"/>
              </a:ext>
            </a:extLst>
          </p:cNvPr>
          <p:cNvSpPr/>
          <p:nvPr/>
        </p:nvSpPr>
        <p:spPr>
          <a:xfrm>
            <a:off x="4137431" y="1152983"/>
            <a:ext cx="4264184" cy="39563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Innovation: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Partnerships with organizations that facilitate wellness services</a:t>
            </a:r>
          </a:p>
          <a:p>
            <a:pPr marL="342900" indent="-342900" algn="ctr">
              <a:buAutoNum type="arabicPeriod"/>
            </a:pPr>
            <a:r>
              <a:rPr lang="en-US" dirty="0"/>
              <a:t>Use of technology (wellness activities via Zoom)</a:t>
            </a:r>
          </a:p>
          <a:p>
            <a:pPr marL="342900" indent="-342900" algn="ctr">
              <a:buAutoNum type="arabicPeriod"/>
            </a:pPr>
            <a:r>
              <a:rPr lang="en-US" dirty="0"/>
              <a:t>Participate in county-wide wellness initiatives</a:t>
            </a:r>
          </a:p>
          <a:p>
            <a:pPr marL="342900" indent="-342900" algn="ctr">
              <a:buAutoNum type="arabicPeriod"/>
            </a:pPr>
            <a:r>
              <a:rPr lang="en-US" dirty="0"/>
              <a:t>Organize wellness activities and outings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932E9B-BB4D-E23F-CEEC-8A5483E8CACA}"/>
              </a:ext>
            </a:extLst>
          </p:cNvPr>
          <p:cNvSpPr/>
          <p:nvPr/>
        </p:nvSpPr>
        <p:spPr>
          <a:xfrm>
            <a:off x="8591736" y="1152983"/>
            <a:ext cx="3360894" cy="39563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Access: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Dissemination of information about wellness events</a:t>
            </a:r>
          </a:p>
          <a:p>
            <a:pPr marL="342900" indent="-342900" algn="ctr">
              <a:buAutoNum type="arabicPeriod"/>
            </a:pPr>
            <a:r>
              <a:rPr lang="en-US" dirty="0"/>
              <a:t>Transportation</a:t>
            </a:r>
          </a:p>
          <a:p>
            <a:pPr marL="342900" indent="-342900" algn="ctr">
              <a:buAutoNum type="arabicPeriod"/>
            </a:pPr>
            <a:r>
              <a:rPr lang="en-US" dirty="0"/>
              <a:t>Senior Angels to assist low-income older adults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182F3D-A8A2-19FF-0C31-7FF6712067FD}"/>
              </a:ext>
            </a:extLst>
          </p:cNvPr>
          <p:cNvSpPr/>
          <p:nvPr/>
        </p:nvSpPr>
        <p:spPr>
          <a:xfrm>
            <a:off x="341495" y="5196689"/>
            <a:ext cx="11509010" cy="1484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</a:t>
            </a:r>
          </a:p>
          <a:p>
            <a:pPr algn="ctr"/>
            <a:r>
              <a:rPr lang="en-US" dirty="0"/>
              <a:t>-Increased awareness of health- and wellness-related activities for older adults</a:t>
            </a:r>
          </a:p>
          <a:p>
            <a:pPr algn="ctr"/>
            <a:r>
              <a:rPr lang="en-US" dirty="0"/>
              <a:t>-Increased participation in health- and wellness-related activities for older adults</a:t>
            </a:r>
          </a:p>
        </p:txBody>
      </p:sp>
    </p:spTree>
    <p:extLst>
      <p:ext uri="{BB962C8B-B14F-4D97-AF65-F5344CB8AC3E}">
        <p14:creationId xmlns:p14="http://schemas.microsoft.com/office/powerpoint/2010/main" val="370322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2D54-D01F-1C2F-7605-DEF340F6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GOAL #6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9FC72-F3B2-EBC6-A561-DE2E23CC709B}"/>
              </a:ext>
            </a:extLst>
          </p:cNvPr>
          <p:cNvSpPr txBox="1"/>
          <p:nvPr/>
        </p:nvSpPr>
        <p:spPr>
          <a:xfrm>
            <a:off x="124691" y="2161310"/>
            <a:ext cx="11942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 Integrate COVID-19 lessons and adaptations into standard practice while preparing the aging network, and those served by the network, to successfully respond and adapt to future emergencies and disasters.</a:t>
            </a:r>
          </a:p>
        </p:txBody>
      </p:sp>
    </p:spTree>
    <p:extLst>
      <p:ext uri="{BB962C8B-B14F-4D97-AF65-F5344CB8AC3E}">
        <p14:creationId xmlns:p14="http://schemas.microsoft.com/office/powerpoint/2010/main" val="372438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D415-C360-41B0-AF98-3C00A11E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52551"/>
            <a:ext cx="11425474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#6: Agency Action Steps/Outcomes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C7961-0576-8E47-8169-9BD1C3914B88}"/>
              </a:ext>
            </a:extLst>
          </p:cNvPr>
          <p:cNvSpPr/>
          <p:nvPr/>
        </p:nvSpPr>
        <p:spPr>
          <a:xfrm>
            <a:off x="353084" y="1176951"/>
            <a:ext cx="3268301" cy="4227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Partnerships: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Mutual service on boards/committees</a:t>
            </a:r>
          </a:p>
          <a:p>
            <a:pPr marL="342900" indent="-342900" algn="ctr">
              <a:buAutoNum type="arabicPeriod"/>
            </a:pPr>
            <a:r>
              <a:rPr lang="en-US" dirty="0"/>
              <a:t>Nutrition sites as venue for vaccination clinics</a:t>
            </a:r>
          </a:p>
          <a:p>
            <a:pPr marL="342900" indent="-342900" algn="ctr">
              <a:buAutoNum type="arabicPeriod"/>
            </a:pPr>
            <a:r>
              <a:rPr lang="en-US" dirty="0"/>
              <a:t>Presentations at senior centers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37097A-4E38-18D5-7766-BAE942CBF9E1}"/>
              </a:ext>
            </a:extLst>
          </p:cNvPr>
          <p:cNvSpPr/>
          <p:nvPr/>
        </p:nvSpPr>
        <p:spPr>
          <a:xfrm>
            <a:off x="3793400" y="1176950"/>
            <a:ext cx="3905063" cy="42279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Eliminating Barriers to Vaccination: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Transportation</a:t>
            </a:r>
          </a:p>
          <a:p>
            <a:pPr marL="342900" indent="-342900" algn="ctr">
              <a:buAutoNum type="arabicPeriod"/>
            </a:pPr>
            <a:r>
              <a:rPr lang="en-US" dirty="0"/>
              <a:t>Financial assistance for uninsured older adults</a:t>
            </a:r>
          </a:p>
          <a:p>
            <a:pPr marL="342900" indent="-342900" algn="ctr">
              <a:buAutoNum type="arabicPeriod"/>
            </a:pPr>
            <a:r>
              <a:rPr lang="en-US" dirty="0"/>
              <a:t>Work with Public Health to disseminate information on the safety and efficacy of vaccines</a:t>
            </a:r>
          </a:p>
          <a:p>
            <a:pPr marL="342900" indent="-342900" algn="ctr">
              <a:buAutoNum type="arabicPeriod"/>
            </a:pPr>
            <a:r>
              <a:rPr lang="en-US" dirty="0"/>
              <a:t>Facilitate in-home vaccinations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3D3A46-8297-5050-45B6-6A40C1263739}"/>
              </a:ext>
            </a:extLst>
          </p:cNvPr>
          <p:cNvSpPr/>
          <p:nvPr/>
        </p:nvSpPr>
        <p:spPr>
          <a:xfrm>
            <a:off x="7930836" y="950614"/>
            <a:ext cx="3908080" cy="45357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Service Provision:</a:t>
            </a:r>
          </a:p>
          <a:p>
            <a:pPr algn="ctr"/>
            <a:r>
              <a:rPr lang="en-US" i="1" dirty="0"/>
              <a:t>Before, during and after a disaster…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Case Managers contact all clients to check in, address needs</a:t>
            </a:r>
          </a:p>
          <a:p>
            <a:pPr marL="342900" indent="-342900" algn="ctr">
              <a:buAutoNum type="arabicPeriod"/>
            </a:pPr>
            <a:r>
              <a:rPr lang="en-US" dirty="0"/>
              <a:t>Office Manager: Mass communication</a:t>
            </a:r>
          </a:p>
          <a:p>
            <a:pPr marL="342900" indent="-342900" algn="ctr">
              <a:buAutoNum type="arabicPeriod"/>
            </a:pPr>
            <a:r>
              <a:rPr lang="en-US" dirty="0"/>
              <a:t>Communicate urgent client needs to Emergency Management</a:t>
            </a:r>
          </a:p>
          <a:p>
            <a:pPr marL="342900" indent="-342900" algn="ctr">
              <a:buAutoNum type="arabicPeriod"/>
            </a:pPr>
            <a:r>
              <a:rPr lang="en-US" dirty="0"/>
              <a:t>Shelf-stable food provided to HDM clients </a:t>
            </a:r>
          </a:p>
          <a:p>
            <a:pPr marL="342900" indent="-342900" algn="ctr">
              <a:buAutoNum type="arabicPeriod"/>
            </a:pPr>
            <a:r>
              <a:rPr lang="en-US" dirty="0"/>
              <a:t>Continuation of Operations Plan (COOP)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9B98D-EC40-10B0-45D9-82D9B96B3523}"/>
              </a:ext>
            </a:extLst>
          </p:cNvPr>
          <p:cNvSpPr/>
          <p:nvPr/>
        </p:nvSpPr>
        <p:spPr>
          <a:xfrm flipH="1">
            <a:off x="353084" y="5576935"/>
            <a:ext cx="11416420" cy="10411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 </a:t>
            </a:r>
          </a:p>
          <a:p>
            <a:pPr algn="ctr"/>
            <a:r>
              <a:rPr lang="en-US" dirty="0"/>
              <a:t>-Effective response on the part of the AAA to emergencies and disasters</a:t>
            </a:r>
          </a:p>
          <a:p>
            <a:pPr algn="ctr"/>
            <a:r>
              <a:rPr lang="en-US" dirty="0"/>
              <a:t>-Timely, effective service provision to older adults in need</a:t>
            </a:r>
          </a:p>
        </p:txBody>
      </p:sp>
    </p:spTree>
    <p:extLst>
      <p:ext uri="{BB962C8B-B14F-4D97-AF65-F5344CB8AC3E}">
        <p14:creationId xmlns:p14="http://schemas.microsoft.com/office/powerpoint/2010/main" val="365366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EA90-7173-0FCF-207B-10360ED3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B7949-287E-4F2D-92EA-BFB95FEF19A8}"/>
              </a:ext>
            </a:extLst>
          </p:cNvPr>
          <p:cNvSpPr txBox="1"/>
          <p:nvPr/>
        </p:nvSpPr>
        <p:spPr>
          <a:xfrm>
            <a:off x="727363" y="2272145"/>
            <a:ext cx="10737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Promote equitable access to older adults in greatest social and economic need throughout all programs and services administered.</a:t>
            </a:r>
          </a:p>
        </p:txBody>
      </p:sp>
    </p:spTree>
    <p:extLst>
      <p:ext uri="{BB962C8B-B14F-4D97-AF65-F5344CB8AC3E}">
        <p14:creationId xmlns:p14="http://schemas.microsoft.com/office/powerpoint/2010/main" val="252263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72D3-E287-33D0-13C5-8D707FDB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51" y="0"/>
            <a:ext cx="11236035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#7: Agency Action Steps/Outcomes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94565F-6D49-24C1-4E0C-A65F3F941C11}"/>
              </a:ext>
            </a:extLst>
          </p:cNvPr>
          <p:cNvSpPr/>
          <p:nvPr/>
        </p:nvSpPr>
        <p:spPr>
          <a:xfrm>
            <a:off x="569683" y="1276539"/>
            <a:ext cx="3305199" cy="3186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Shared Objective: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Organizations that serve target population</a:t>
            </a:r>
          </a:p>
          <a:p>
            <a:pPr marL="342900" indent="-342900" algn="ctr">
              <a:buAutoNum type="arabicPeriod"/>
            </a:pPr>
            <a:r>
              <a:rPr lang="en-US" dirty="0"/>
              <a:t>Dissemination of information</a:t>
            </a:r>
          </a:p>
          <a:p>
            <a:pPr marL="342900" indent="-342900" algn="ctr">
              <a:buAutoNum type="arabicPeriod"/>
            </a:pPr>
            <a:r>
              <a:rPr lang="en-US" dirty="0"/>
              <a:t>Increased outreach</a:t>
            </a:r>
          </a:p>
          <a:p>
            <a:pPr marL="342900" indent="-342900" algn="ctr">
              <a:buAutoNum type="arabicPeriod"/>
            </a:pPr>
            <a:r>
              <a:rPr lang="en-US" dirty="0"/>
              <a:t>Aging Advisory Board members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D1BE09-3716-AA47-30C2-A968A7B35541}"/>
              </a:ext>
            </a:extLst>
          </p:cNvPr>
          <p:cNvSpPr/>
          <p:nvPr/>
        </p:nvSpPr>
        <p:spPr>
          <a:xfrm>
            <a:off x="4377350" y="1305963"/>
            <a:ext cx="3395049" cy="3186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Training: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Training with partner organizations</a:t>
            </a:r>
          </a:p>
          <a:p>
            <a:pPr marL="342900" indent="-342900" algn="ctr">
              <a:buAutoNum type="arabicPeriod"/>
            </a:pPr>
            <a:r>
              <a:rPr lang="en-US" dirty="0"/>
              <a:t>Weekly check-in meetings, case reviews</a:t>
            </a:r>
          </a:p>
          <a:p>
            <a:pPr marL="342900" indent="-342900" algn="ctr">
              <a:buAutoNum type="arabicPeriod"/>
            </a:pPr>
            <a:r>
              <a:rPr lang="en-US" dirty="0"/>
              <a:t>Cross-training</a:t>
            </a:r>
          </a:p>
          <a:p>
            <a:pPr marL="342900" indent="-342900" algn="ctr">
              <a:buAutoNum type="arabicPeriod"/>
            </a:pPr>
            <a:r>
              <a:rPr lang="en-US" dirty="0"/>
              <a:t>Monthly meetings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B8E134-6367-669A-1E46-3E799C5043DF}"/>
              </a:ext>
            </a:extLst>
          </p:cNvPr>
          <p:cNvSpPr/>
          <p:nvPr/>
        </p:nvSpPr>
        <p:spPr>
          <a:xfrm>
            <a:off x="8274868" y="1358018"/>
            <a:ext cx="3395049" cy="2960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Collaboration: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Utilize existing partnerships and develop new partnerships</a:t>
            </a:r>
          </a:p>
          <a:p>
            <a:pPr marL="342900" indent="-342900" algn="ctr">
              <a:buAutoNum type="arabicPeriod"/>
            </a:pPr>
            <a:r>
              <a:rPr lang="en-US" dirty="0"/>
              <a:t>Maintain updated Directory of Services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E4EECF-08A7-19AD-DAE6-20475290188F}"/>
              </a:ext>
            </a:extLst>
          </p:cNvPr>
          <p:cNvSpPr/>
          <p:nvPr/>
        </p:nvSpPr>
        <p:spPr>
          <a:xfrm>
            <a:off x="569683" y="4762123"/>
            <a:ext cx="11027806" cy="14666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 </a:t>
            </a:r>
          </a:p>
          <a:p>
            <a:pPr algn="ctr"/>
            <a:r>
              <a:rPr lang="en-US" dirty="0"/>
              <a:t>-The quality of life of older adults in greatest social and economic need will be improved.</a:t>
            </a:r>
          </a:p>
          <a:p>
            <a:pPr algn="ctr"/>
            <a:r>
              <a:rPr lang="en-US" dirty="0"/>
              <a:t>-The needs of older adults in greatest social and economic need will be addressed in a timely and effective manner, decreasing the need for crisis intervention.</a:t>
            </a:r>
          </a:p>
        </p:txBody>
      </p:sp>
    </p:spTree>
    <p:extLst>
      <p:ext uri="{BB962C8B-B14F-4D97-AF65-F5344CB8AC3E}">
        <p14:creationId xmlns:p14="http://schemas.microsoft.com/office/powerpoint/2010/main" val="305425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A37A-6262-C837-54C4-5B7A5543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GOAL #8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311B0-843F-AD49-1057-C01BC3AC2894}"/>
              </a:ext>
            </a:extLst>
          </p:cNvPr>
          <p:cNvSpPr txBox="1"/>
          <p:nvPr/>
        </p:nvSpPr>
        <p:spPr>
          <a:xfrm>
            <a:off x="581891" y="2327564"/>
            <a:ext cx="110282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/>
              <a:t>Support continuation and growth of state and local policy, programs, and investments that compliment and expand upon Older Americans Act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7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AB5-0EFE-E483-9E5C-795998C2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041" y="0"/>
            <a:ext cx="11307778" cy="140053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#8: Agency Action Steps/Outcomes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A80628-D900-6B56-445C-4DA839068B87}"/>
              </a:ext>
            </a:extLst>
          </p:cNvPr>
          <p:cNvSpPr/>
          <p:nvPr/>
        </p:nvSpPr>
        <p:spPr>
          <a:xfrm>
            <a:off x="452672" y="1032095"/>
            <a:ext cx="4046900" cy="4264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Awareness of Policy: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Executive Director/designee attend Department Head meetings, Legislative meetings</a:t>
            </a:r>
          </a:p>
          <a:p>
            <a:pPr marL="342900" indent="-342900" algn="ctr">
              <a:buAutoNum type="arabicPeriod"/>
            </a:pPr>
            <a:r>
              <a:rPr lang="en-US" dirty="0"/>
              <a:t>Administration and staff participate in networking: Long-Term Care Council (LTCC), Aging Concerns Unite Us (ACUU) annual </a:t>
            </a:r>
            <a:r>
              <a:rPr lang="en-US" dirty="0" err="1"/>
              <a:t>confernce</a:t>
            </a:r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Membership in US Aging (federal)</a:t>
            </a:r>
          </a:p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2DBF6C-CA82-994F-D179-0614C71318E0}"/>
              </a:ext>
            </a:extLst>
          </p:cNvPr>
          <p:cNvSpPr/>
          <p:nvPr/>
        </p:nvSpPr>
        <p:spPr>
          <a:xfrm>
            <a:off x="4635374" y="1032095"/>
            <a:ext cx="3019330" cy="41193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Partnerships:</a:t>
            </a:r>
          </a:p>
          <a:p>
            <a:pPr algn="ctr"/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i="1" dirty="0"/>
              <a:t>With state and local elected officials</a:t>
            </a:r>
          </a:p>
          <a:p>
            <a:pPr algn="ctr"/>
            <a:endParaRPr lang="en-US" i="1" dirty="0"/>
          </a:p>
          <a:p>
            <a:pPr marL="342900" indent="-342900" algn="ctr">
              <a:buAutoNum type="arabicPeriod"/>
            </a:pPr>
            <a:r>
              <a:rPr lang="en-US" dirty="0"/>
              <a:t>County Legislator on Aging Advisory Board</a:t>
            </a:r>
          </a:p>
          <a:p>
            <a:pPr marL="342900" indent="-342900" algn="ctr">
              <a:buAutoNum type="arabicPeriod"/>
            </a:pPr>
            <a:r>
              <a:rPr lang="en-US" dirty="0"/>
              <a:t>Share updates on aging-related policy, funding with Legislators</a:t>
            </a:r>
          </a:p>
          <a:p>
            <a:pPr marL="342900" indent="-342900" algn="ctr">
              <a:buAutoNum type="arabicPeriod"/>
            </a:pPr>
            <a:r>
              <a:rPr lang="en-US" dirty="0"/>
              <a:t>Invite elected officials to AAA events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8FF615-908B-FFE0-568A-F1FFA6754058}"/>
              </a:ext>
            </a:extLst>
          </p:cNvPr>
          <p:cNvSpPr/>
          <p:nvPr/>
        </p:nvSpPr>
        <p:spPr>
          <a:xfrm>
            <a:off x="7939888" y="950615"/>
            <a:ext cx="3799439" cy="4264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Innovation: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Maintain partnerships and develop new partnerships to ‘stretch’ funding (ex. Rotary, Elks Club)</a:t>
            </a:r>
          </a:p>
          <a:p>
            <a:pPr marL="342900" indent="-342900" algn="ctr">
              <a:buAutoNum type="arabicPeriod"/>
            </a:pPr>
            <a:r>
              <a:rPr lang="en-US" dirty="0"/>
              <a:t>Enhance efforts to recruit volunteers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E7B791-A57F-3D79-8192-E794CC4C0E42}"/>
              </a:ext>
            </a:extLst>
          </p:cNvPr>
          <p:cNvSpPr/>
          <p:nvPr/>
        </p:nvSpPr>
        <p:spPr>
          <a:xfrm>
            <a:off x="633742" y="5386812"/>
            <a:ext cx="11226297" cy="1176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</a:t>
            </a:r>
          </a:p>
          <a:p>
            <a:pPr algn="ctr"/>
            <a:r>
              <a:rPr lang="en-US" dirty="0"/>
              <a:t>-Effective partnership between the AAA and elected officials and advocacy will lead to positive changes in policy to the benefit of older adults</a:t>
            </a:r>
          </a:p>
        </p:txBody>
      </p:sp>
    </p:spTree>
    <p:extLst>
      <p:ext uri="{BB962C8B-B14F-4D97-AF65-F5344CB8AC3E}">
        <p14:creationId xmlns:p14="http://schemas.microsoft.com/office/powerpoint/2010/main" val="137220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3BE1-B1A9-EF15-148E-21B95F1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2462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Overview of Aging Services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8D91B2-AFAA-8C68-902C-13421581B726}"/>
              </a:ext>
            </a:extLst>
          </p:cNvPr>
          <p:cNvSpPr/>
          <p:nvPr/>
        </p:nvSpPr>
        <p:spPr>
          <a:xfrm>
            <a:off x="235389" y="1267485"/>
            <a:ext cx="4558420" cy="24625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NUTRITION</a:t>
            </a:r>
          </a:p>
          <a:p>
            <a:pPr algn="ctr"/>
            <a:endParaRPr lang="en-US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Home Delivered Meals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Congregate Meals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Nutrition Education and Counseling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NYS Farmer’s Market Checks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Senior Center Recreation and Education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Health Promotion</a:t>
            </a: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961AE8-A6E0-4EC6-B1EB-83F88C449409}"/>
              </a:ext>
            </a:extLst>
          </p:cNvPr>
          <p:cNvSpPr/>
          <p:nvPr/>
        </p:nvSpPr>
        <p:spPr>
          <a:xfrm>
            <a:off x="298764" y="3847723"/>
            <a:ext cx="4345663" cy="28608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INFORMATION AND ASSISTANCE</a:t>
            </a:r>
          </a:p>
          <a:p>
            <a:pPr algn="ctr"/>
            <a:endParaRPr lang="en-US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NY Connects (No Wrong Door)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Health Insurance Information Counseling and Assistance (HIICAP)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Legal Services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HEAP application and assistance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D667ED-EC39-54AC-9F62-EA2F1F16DE8F}"/>
              </a:ext>
            </a:extLst>
          </p:cNvPr>
          <p:cNvSpPr/>
          <p:nvPr/>
        </p:nvSpPr>
        <p:spPr>
          <a:xfrm>
            <a:off x="7722606" y="1267485"/>
            <a:ext cx="4065006" cy="2580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TRANSPORTATION</a:t>
            </a:r>
          </a:p>
          <a:p>
            <a:pPr algn="ctr"/>
            <a:endParaRPr lang="en-US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Medical Transportation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Agency Shopping Bus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Transportation to and from Senior Centers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Vouchers for Greene County Transit buses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FED5B0-FE7D-ECB2-110F-2562C9790694}"/>
              </a:ext>
            </a:extLst>
          </p:cNvPr>
          <p:cNvSpPr/>
          <p:nvPr/>
        </p:nvSpPr>
        <p:spPr>
          <a:xfrm>
            <a:off x="7885568" y="4010684"/>
            <a:ext cx="3902044" cy="26979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IN-HOME SERVICES AND SUPPORTS </a:t>
            </a:r>
          </a:p>
          <a:p>
            <a:pPr algn="ctr"/>
            <a:endParaRPr lang="en-US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Technological Services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Case Management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Companion Care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Personal Care Aides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Respite Care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9B5014-0355-CD8C-F92F-FC5D96D79AFC}"/>
              </a:ext>
            </a:extLst>
          </p:cNvPr>
          <p:cNvSpPr/>
          <p:nvPr/>
        </p:nvSpPr>
        <p:spPr>
          <a:xfrm flipH="1">
            <a:off x="4793809" y="3322622"/>
            <a:ext cx="2942376" cy="3385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VOLUNTEER SERVICES</a:t>
            </a:r>
          </a:p>
          <a:p>
            <a:pPr algn="ctr"/>
            <a:endParaRPr lang="en-US" b="1" u="sng" dirty="0">
              <a:solidFill>
                <a:schemeClr val="accent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Home Delivered Meals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Medical Transportation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Helping Hands (Rotary Clubs)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Senior Angels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Rivertown Thrift Shop</a:t>
            </a:r>
          </a:p>
        </p:txBody>
      </p:sp>
      <p:pic>
        <p:nvPicPr>
          <p:cNvPr id="9" name="Picture 8" descr="A person and perso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C6DD1C6-66A5-7B41-887B-2C3D8F4D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8649" y="1385177"/>
            <a:ext cx="2732356" cy="18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ED5D-5F29-014A-64CC-0F47A0F1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GOAL #9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707D5-6122-ACC0-70F4-BC736D5912AE}"/>
              </a:ext>
            </a:extLst>
          </p:cNvPr>
          <p:cNvSpPr txBox="1"/>
          <p:nvPr/>
        </p:nvSpPr>
        <p:spPr>
          <a:xfrm>
            <a:off x="527571" y="1929623"/>
            <a:ext cx="1094509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/>
              <a:t>Family caregivers will be recognized, assisted, included, supported, and engaged through a variety of programs so that they can care for their care receiver at home for as long as possible.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7880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E9F7-7166-A5EC-94F6-60C7E142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0" y="0"/>
            <a:ext cx="11401878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#9: Agency Action Steps/Outcomes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E35172-669B-BABE-ECB5-AC8DE53CB841}"/>
              </a:ext>
            </a:extLst>
          </p:cNvPr>
          <p:cNvSpPr/>
          <p:nvPr/>
        </p:nvSpPr>
        <p:spPr>
          <a:xfrm>
            <a:off x="208230" y="1258432"/>
            <a:ext cx="4092165" cy="3567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Information: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Utilize a variety of methods to disseminate information</a:t>
            </a:r>
          </a:p>
          <a:p>
            <a:pPr marL="342900" indent="-342900" algn="ctr">
              <a:buAutoNum type="arabicPeriod"/>
            </a:pPr>
            <a:r>
              <a:rPr lang="en-US" dirty="0"/>
              <a:t>Extensive, appropriate training for NY Connects and Case Management staff</a:t>
            </a:r>
          </a:p>
          <a:p>
            <a:pPr marL="342900" indent="-342900" algn="ctr">
              <a:buAutoNum type="arabicPeriod"/>
            </a:pPr>
            <a:r>
              <a:rPr lang="en-US" dirty="0"/>
              <a:t>Archangels Caregiver assessment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EB8BC7-5048-819B-2F2B-9EF2A30FFF28}"/>
              </a:ext>
            </a:extLst>
          </p:cNvPr>
          <p:cNvSpPr/>
          <p:nvPr/>
        </p:nvSpPr>
        <p:spPr>
          <a:xfrm>
            <a:off x="4508625" y="1258432"/>
            <a:ext cx="3382981" cy="3567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Partnerships: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Caregiver-focused organizations</a:t>
            </a:r>
          </a:p>
          <a:p>
            <a:pPr marL="342900" indent="-342900" algn="ctr">
              <a:buAutoNum type="arabicPeriod"/>
            </a:pPr>
            <a:r>
              <a:rPr lang="en-US" dirty="0"/>
              <a:t>Establish policy informed by NYSOFA and best practice through partnerships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614425-4743-CB59-0247-8E07872FDA83}"/>
              </a:ext>
            </a:extLst>
          </p:cNvPr>
          <p:cNvSpPr/>
          <p:nvPr/>
        </p:nvSpPr>
        <p:spPr>
          <a:xfrm>
            <a:off x="8099836" y="1258432"/>
            <a:ext cx="3510273" cy="3567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Services and Supports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Wellness events for caregivers</a:t>
            </a:r>
          </a:p>
          <a:p>
            <a:pPr marL="342900" indent="-342900" algn="ctr">
              <a:buAutoNum type="arabicPeriod"/>
            </a:pPr>
            <a:r>
              <a:rPr lang="en-US" dirty="0"/>
              <a:t>Respite care</a:t>
            </a:r>
          </a:p>
          <a:p>
            <a:pPr marL="342900" indent="-342900" algn="ctr">
              <a:buAutoNum type="arabicPeriod"/>
            </a:pPr>
            <a:r>
              <a:rPr lang="en-US" dirty="0"/>
              <a:t>Support group for caregivers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A45FCA-4432-DD1C-9F2B-54569D9EAA88}"/>
              </a:ext>
            </a:extLst>
          </p:cNvPr>
          <p:cNvSpPr/>
          <p:nvPr/>
        </p:nvSpPr>
        <p:spPr>
          <a:xfrm>
            <a:off x="208230" y="5090805"/>
            <a:ext cx="11505994" cy="14005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 </a:t>
            </a:r>
          </a:p>
          <a:p>
            <a:pPr algn="ctr"/>
            <a:r>
              <a:rPr lang="en-US" dirty="0"/>
              <a:t>-Decrease in caregiver burnout, stress-related illness</a:t>
            </a:r>
          </a:p>
          <a:p>
            <a:pPr algn="ctr"/>
            <a:r>
              <a:rPr lang="en-US" dirty="0"/>
              <a:t>-Caregivers will be acknowledged and nurtured</a:t>
            </a:r>
          </a:p>
          <a:p>
            <a:pPr algn="ctr"/>
            <a:r>
              <a:rPr lang="en-US" dirty="0"/>
              <a:t>-Care receivers will remain at home for as long as possible</a:t>
            </a:r>
          </a:p>
        </p:txBody>
      </p:sp>
    </p:spTree>
    <p:extLst>
      <p:ext uri="{BB962C8B-B14F-4D97-AF65-F5344CB8AC3E}">
        <p14:creationId xmlns:p14="http://schemas.microsoft.com/office/powerpoint/2010/main" val="156914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2C0D-FCA6-5D73-69AC-033FDD5A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DEMOGRAPHICS/TARGETING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2B05D-E9A6-B5CB-D8E0-9C4C68008115}"/>
              </a:ext>
            </a:extLst>
          </p:cNvPr>
          <p:cNvSpPr txBox="1"/>
          <p:nvPr/>
        </p:nvSpPr>
        <p:spPr>
          <a:xfrm>
            <a:off x="392469" y="5930020"/>
            <a:ext cx="4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*: American Community Survey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88AEED-9FF9-C87F-EC67-2D7458738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91669"/>
              </p:ext>
            </p:extLst>
          </p:nvPr>
        </p:nvGraphicFramePr>
        <p:xfrm>
          <a:off x="217283" y="1666970"/>
          <a:ext cx="11606545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1309">
                  <a:extLst>
                    <a:ext uri="{9D8B030D-6E8A-4147-A177-3AD203B41FA5}">
                      <a16:colId xmlns:a16="http://schemas.microsoft.com/office/drawing/2014/main" val="1162777799"/>
                    </a:ext>
                  </a:extLst>
                </a:gridCol>
                <a:gridCol w="2321309">
                  <a:extLst>
                    <a:ext uri="{9D8B030D-6E8A-4147-A177-3AD203B41FA5}">
                      <a16:colId xmlns:a16="http://schemas.microsoft.com/office/drawing/2014/main" val="3924665446"/>
                    </a:ext>
                  </a:extLst>
                </a:gridCol>
                <a:gridCol w="2321309">
                  <a:extLst>
                    <a:ext uri="{9D8B030D-6E8A-4147-A177-3AD203B41FA5}">
                      <a16:colId xmlns:a16="http://schemas.microsoft.com/office/drawing/2014/main" val="1966279825"/>
                    </a:ext>
                  </a:extLst>
                </a:gridCol>
                <a:gridCol w="2321309">
                  <a:extLst>
                    <a:ext uri="{9D8B030D-6E8A-4147-A177-3AD203B41FA5}">
                      <a16:colId xmlns:a16="http://schemas.microsoft.com/office/drawing/2014/main" val="425467072"/>
                    </a:ext>
                  </a:extLst>
                </a:gridCol>
                <a:gridCol w="2321309">
                  <a:extLst>
                    <a:ext uri="{9D8B030D-6E8A-4147-A177-3AD203B41FA5}">
                      <a16:colId xmlns:a16="http://schemas.microsoft.com/office/drawing/2014/main" val="2569807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ACS* Five-Year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Registered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Minimum # Clients to be Served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#Registered Clients to be Served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35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Age 60 and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66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# to be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9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Breakdown: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07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a. 75-54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b. 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c. Live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9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0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B33E-62BE-3BD1-E63D-39B5674E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65" y="144139"/>
            <a:ext cx="11069782" cy="70408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DEMOGRAPHICS/TARGETING OBJECTIVES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096B3-71A3-4B46-A620-778B8D9793BF}"/>
              </a:ext>
            </a:extLst>
          </p:cNvPr>
          <p:cNvSpPr txBox="1"/>
          <p:nvPr/>
        </p:nvSpPr>
        <p:spPr>
          <a:xfrm>
            <a:off x="2507810" y="715102"/>
            <a:ext cx="72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Clients by Ethnicity/Race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6C3D7E-8257-FE40-A1A4-AC8CD74A3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47326"/>
              </p:ext>
            </p:extLst>
          </p:nvPr>
        </p:nvGraphicFramePr>
        <p:xfrm>
          <a:off x="510286" y="1084434"/>
          <a:ext cx="11264980" cy="566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2996">
                  <a:extLst>
                    <a:ext uri="{9D8B030D-6E8A-4147-A177-3AD203B41FA5}">
                      <a16:colId xmlns:a16="http://schemas.microsoft.com/office/drawing/2014/main" val="1015412886"/>
                    </a:ext>
                  </a:extLst>
                </a:gridCol>
                <a:gridCol w="2252996">
                  <a:extLst>
                    <a:ext uri="{9D8B030D-6E8A-4147-A177-3AD203B41FA5}">
                      <a16:colId xmlns:a16="http://schemas.microsoft.com/office/drawing/2014/main" val="2387048476"/>
                    </a:ext>
                  </a:extLst>
                </a:gridCol>
                <a:gridCol w="2252996">
                  <a:extLst>
                    <a:ext uri="{9D8B030D-6E8A-4147-A177-3AD203B41FA5}">
                      <a16:colId xmlns:a16="http://schemas.microsoft.com/office/drawing/2014/main" val="2968629863"/>
                    </a:ext>
                  </a:extLst>
                </a:gridCol>
                <a:gridCol w="2252996">
                  <a:extLst>
                    <a:ext uri="{9D8B030D-6E8A-4147-A177-3AD203B41FA5}">
                      <a16:colId xmlns:a16="http://schemas.microsoft.com/office/drawing/2014/main" val="946808960"/>
                    </a:ext>
                  </a:extLst>
                </a:gridCol>
                <a:gridCol w="2252996">
                  <a:extLst>
                    <a:ext uri="{9D8B030D-6E8A-4147-A177-3AD203B41FA5}">
                      <a16:colId xmlns:a16="http://schemas.microsoft.com/office/drawing/2014/main" val="3632733168"/>
                    </a:ext>
                  </a:extLst>
                </a:gridCol>
              </a:tblGrid>
              <a:tr h="870379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ACS Five-Year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# Registered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Minimum # Clients to be Served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# Registered Clients to be Served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63306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d. 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90183"/>
                  </a:ext>
                </a:extLst>
              </a:tr>
              <a:tr h="6092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e. Native American/Alaskan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31882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f. 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697525"/>
                  </a:ext>
                </a:extLst>
              </a:tr>
              <a:tr h="6092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g. Black/African-American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87009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h.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71108"/>
                  </a:ext>
                </a:extLst>
              </a:tr>
              <a:tr h="870379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Native American/Pacific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11958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j. MENA**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96268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k.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45131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l. Two or More Races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11071"/>
                  </a:ext>
                </a:extLst>
              </a:tr>
              <a:tr h="348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45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287D561-DB78-86CC-0EBA-AA71D38A5EF6}"/>
              </a:ext>
            </a:extLst>
          </p:cNvPr>
          <p:cNvSpPr txBox="1"/>
          <p:nvPr/>
        </p:nvSpPr>
        <p:spPr>
          <a:xfrm>
            <a:off x="534153" y="6384382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**: Middle Eastern/Northern African</a:t>
            </a:r>
          </a:p>
        </p:txBody>
      </p:sp>
    </p:spTree>
    <p:extLst>
      <p:ext uri="{BB962C8B-B14F-4D97-AF65-F5344CB8AC3E}">
        <p14:creationId xmlns:p14="http://schemas.microsoft.com/office/powerpoint/2010/main" val="41676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D91E-64F7-9D0E-F07D-FE4F4BFB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955410"/>
            <a:ext cx="11388435" cy="704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DEMOGRAPHICS/TARGETING OBJECTIVES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12004-A086-BCE8-0A53-5DD3276771A7}"/>
              </a:ext>
            </a:extLst>
          </p:cNvPr>
          <p:cNvSpPr txBox="1"/>
          <p:nvPr/>
        </p:nvSpPr>
        <p:spPr>
          <a:xfrm>
            <a:off x="1677909" y="1659498"/>
            <a:ext cx="883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Clients by Key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CE7D0A-84E9-B85B-A994-EA4D850E6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66005"/>
              </p:ext>
            </p:extLst>
          </p:nvPr>
        </p:nvGraphicFramePr>
        <p:xfrm>
          <a:off x="425513" y="2178166"/>
          <a:ext cx="11388435" cy="384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687">
                  <a:extLst>
                    <a:ext uri="{9D8B030D-6E8A-4147-A177-3AD203B41FA5}">
                      <a16:colId xmlns:a16="http://schemas.microsoft.com/office/drawing/2014/main" val="2079540014"/>
                    </a:ext>
                  </a:extLst>
                </a:gridCol>
                <a:gridCol w="2277687">
                  <a:extLst>
                    <a:ext uri="{9D8B030D-6E8A-4147-A177-3AD203B41FA5}">
                      <a16:colId xmlns:a16="http://schemas.microsoft.com/office/drawing/2014/main" val="2820321559"/>
                    </a:ext>
                  </a:extLst>
                </a:gridCol>
                <a:gridCol w="2277687">
                  <a:extLst>
                    <a:ext uri="{9D8B030D-6E8A-4147-A177-3AD203B41FA5}">
                      <a16:colId xmlns:a16="http://schemas.microsoft.com/office/drawing/2014/main" val="2761666352"/>
                    </a:ext>
                  </a:extLst>
                </a:gridCol>
                <a:gridCol w="2277687">
                  <a:extLst>
                    <a:ext uri="{9D8B030D-6E8A-4147-A177-3AD203B41FA5}">
                      <a16:colId xmlns:a16="http://schemas.microsoft.com/office/drawing/2014/main" val="739938250"/>
                    </a:ext>
                  </a:extLst>
                </a:gridCol>
                <a:gridCol w="2277687">
                  <a:extLst>
                    <a:ext uri="{9D8B030D-6E8A-4147-A177-3AD203B41FA5}">
                      <a16:colId xmlns:a16="http://schemas.microsoft.com/office/drawing/2014/main" val="237367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ACS Five-Year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# Registered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Minimum # Clients to be Served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# Registered Clients to be Served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2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m. Frail and/or 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2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n. Low-Income (Below 150%)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97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o. Low-Income Minority (Below 150%)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7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p. Limited English Proficiency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q.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33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63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FDA5-33BF-4EED-149C-206C3324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82693"/>
            <a:ext cx="11152909" cy="70408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DEMOGRAPHICS/TARGETING OBJECTIVES (cont.)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EED52B-157B-3530-6BB2-8244A51C5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90595"/>
              </p:ext>
            </p:extLst>
          </p:nvPr>
        </p:nvGraphicFramePr>
        <p:xfrm>
          <a:off x="519546" y="1086781"/>
          <a:ext cx="11152908" cy="5599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6454">
                  <a:extLst>
                    <a:ext uri="{9D8B030D-6E8A-4147-A177-3AD203B41FA5}">
                      <a16:colId xmlns:a16="http://schemas.microsoft.com/office/drawing/2014/main" val="2013767467"/>
                    </a:ext>
                  </a:extLst>
                </a:gridCol>
                <a:gridCol w="5576454">
                  <a:extLst>
                    <a:ext uri="{9D8B030D-6E8A-4147-A177-3AD203B41FA5}">
                      <a16:colId xmlns:a16="http://schemas.microsoft.com/office/drawing/2014/main" val="4268823823"/>
                    </a:ext>
                  </a:extLst>
                </a:gridCol>
              </a:tblGrid>
              <a:tr h="1193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Outreach: LGBTQ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-Pride events</a:t>
                      </a:r>
                    </a:p>
                    <a:p>
                      <a:r>
                        <a:rPr lang="en-US" dirty="0"/>
                        <a:t>-Office and nutrition sites will be inclusive and welcoming</a:t>
                      </a:r>
                    </a:p>
                    <a:p>
                      <a:r>
                        <a:rPr lang="en-US" dirty="0"/>
                        <a:t>-Recruit members of the LGBTQ community to serve on Aging Advisory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10618"/>
                  </a:ext>
                </a:extLst>
              </a:tr>
              <a:tr h="2019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Health Inequities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-No hospital in Greene County; enhance access to care</a:t>
                      </a:r>
                    </a:p>
                    <a:p>
                      <a:r>
                        <a:rPr lang="en-US" dirty="0"/>
                        <a:t>-Prevalence of respiratory illness</a:t>
                      </a:r>
                    </a:p>
                    <a:p>
                      <a:r>
                        <a:rPr lang="en-US" dirty="0"/>
                        <a:t>-Partnerships with Public Health, healthcare providers and other health-focused organizations re: smoking cessation, COVID, vaccinations, cancer screenings, preventive care, wellness</a:t>
                      </a:r>
                    </a:p>
                    <a:p>
                      <a:r>
                        <a:rPr lang="en-US" dirty="0"/>
                        <a:t>-Services provided by Valatie Rescue Squad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323926"/>
                  </a:ext>
                </a:extLst>
              </a:tr>
              <a:tr h="1193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Hispanic Population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-Establish relationships with community leaders</a:t>
                      </a:r>
                    </a:p>
                    <a:p>
                      <a:r>
                        <a:rPr lang="en-US" dirty="0"/>
                        <a:t>-Maintain welcoming environment</a:t>
                      </a:r>
                    </a:p>
                    <a:p>
                      <a:r>
                        <a:rPr lang="en-US" dirty="0"/>
                        <a:t>-Bilingual written material, signage</a:t>
                      </a:r>
                    </a:p>
                    <a:p>
                      <a:r>
                        <a:rPr lang="en-US" dirty="0"/>
                        <a:t>-Presence in senior housing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0624"/>
                  </a:ext>
                </a:extLst>
              </a:tr>
              <a:tr h="1193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Languages/Limited English Proficiency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-Language Line</a:t>
                      </a:r>
                    </a:p>
                    <a:p>
                      <a:r>
                        <a:rPr lang="en-US" dirty="0"/>
                        <a:t>-Interpreters</a:t>
                      </a:r>
                    </a:p>
                    <a:p>
                      <a:r>
                        <a:rPr lang="en-US" dirty="0"/>
                        <a:t>-Mid-Hudson Library System: American Sign Language (ASL)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4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96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F5CD-20E5-A624-E8D8-FC1F454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969264"/>
            <a:ext cx="11028217" cy="70408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DEMOGRAPHICS/TARGETING OBJECTIVES (cont.)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CA652E-9195-592C-50AC-D79679C4A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49139"/>
              </p:ext>
            </p:extLst>
          </p:nvPr>
        </p:nvGraphicFramePr>
        <p:xfrm>
          <a:off x="540327" y="1860403"/>
          <a:ext cx="10957574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8787">
                  <a:extLst>
                    <a:ext uri="{9D8B030D-6E8A-4147-A177-3AD203B41FA5}">
                      <a16:colId xmlns:a16="http://schemas.microsoft.com/office/drawing/2014/main" val="2039625363"/>
                    </a:ext>
                  </a:extLst>
                </a:gridCol>
                <a:gridCol w="5478787">
                  <a:extLst>
                    <a:ext uri="{9D8B030D-6E8A-4147-A177-3AD203B41FA5}">
                      <a16:colId xmlns:a16="http://schemas.microsoft.com/office/drawing/2014/main" val="4030422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Americans with Disabilities Act (ADA)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-Partnerships with Northeastern Association for the Blind (NABA), Independent Living Center (ILC) and other organizations</a:t>
                      </a:r>
                    </a:p>
                    <a:p>
                      <a:r>
                        <a:rPr lang="en-US" dirty="0"/>
                        <a:t>-Shopping bus equipped with wheelchair lift</a:t>
                      </a:r>
                    </a:p>
                    <a:p>
                      <a:r>
                        <a:rPr lang="en-US" dirty="0"/>
                        <a:t>-Contracted Medical Transportation services with wheelchair lift</a:t>
                      </a:r>
                    </a:p>
                    <a:p>
                      <a:r>
                        <a:rPr lang="en-US" dirty="0"/>
                        <a:t>-All nutrition sites are handicapped accessible</a:t>
                      </a:r>
                    </a:p>
                    <a:p>
                      <a:r>
                        <a:rPr lang="en-US" dirty="0"/>
                        <a:t>-Large-Print materials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3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Modification of Services of Target Populations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-Contract with Mom’s Meals for special dietary needs</a:t>
                      </a:r>
                    </a:p>
                    <a:p>
                      <a:r>
                        <a:rPr lang="en-US" dirty="0"/>
                        <a:t>-Multicultural events</a:t>
                      </a:r>
                    </a:p>
                    <a:p>
                      <a:r>
                        <a:rPr lang="en-US" dirty="0"/>
                        <a:t>-Multigenerational activities</a:t>
                      </a:r>
                    </a:p>
                    <a:p>
                      <a:r>
                        <a:rPr lang="en-US" dirty="0"/>
                        <a:t>-CAPTEL for hearing impaired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Self-Monitoring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-Use qualitative and quantitative data to monitor</a:t>
                      </a:r>
                    </a:p>
                    <a:p>
                      <a:r>
                        <a:rPr lang="en-US" dirty="0"/>
                        <a:t>-Weekly meetings</a:t>
                      </a:r>
                    </a:p>
                    <a:p>
                      <a:r>
                        <a:rPr lang="en-US" dirty="0"/>
                        <a:t>-Supervisor reviews,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8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01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0ACC-E11F-2900-4A59-1C14564D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2" y="969264"/>
            <a:ext cx="11028218" cy="70408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NEEDS ASSESSMENT &amp; PLANNING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ACF39-58A1-B92B-6B2A-33450173C9F0}"/>
              </a:ext>
            </a:extLst>
          </p:cNvPr>
          <p:cNvSpPr txBox="1"/>
          <p:nvPr/>
        </p:nvSpPr>
        <p:spPr>
          <a:xfrm>
            <a:off x="516048" y="1918418"/>
            <a:ext cx="10456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DATA COLLECTION AND ANALYSIS</a:t>
            </a:r>
          </a:p>
          <a:p>
            <a:r>
              <a:rPr lang="en-US" dirty="0"/>
              <a:t>-Random Sample Survey</a:t>
            </a:r>
          </a:p>
          <a:p>
            <a:r>
              <a:rPr lang="en-US" dirty="0"/>
              <a:t>-POLCO Community Assessment Survey for Older Adults (CASOA)</a:t>
            </a:r>
          </a:p>
          <a:p>
            <a:r>
              <a:rPr lang="en-US" dirty="0"/>
              <a:t>-New York State Office of Aging (NYSOFA) Service Needs Assessment Tool provided in 14-TAM-02</a:t>
            </a:r>
          </a:p>
          <a:p>
            <a:r>
              <a:rPr lang="en-US" dirty="0"/>
              <a:t>-Community Forums</a:t>
            </a:r>
          </a:p>
          <a:p>
            <a:r>
              <a:rPr lang="en-US" dirty="0"/>
              <a:t>-Public Hearings</a:t>
            </a:r>
          </a:p>
          <a:p>
            <a:r>
              <a:rPr lang="en-US" dirty="0"/>
              <a:t>-Meetings with Older Adults</a:t>
            </a:r>
          </a:p>
          <a:p>
            <a:r>
              <a:rPr lang="en-US" dirty="0"/>
              <a:t>-Census/Demographic Data</a:t>
            </a:r>
          </a:p>
          <a:p>
            <a:r>
              <a:rPr lang="en-US" dirty="0"/>
              <a:t>-CAARS Reporting Data</a:t>
            </a:r>
          </a:p>
          <a:p>
            <a:r>
              <a:rPr lang="en-US" dirty="0"/>
              <a:t>-NY Connects Data</a:t>
            </a:r>
          </a:p>
          <a:p>
            <a:r>
              <a:rPr lang="en-US" dirty="0"/>
              <a:t>-AAA and contractor information, such as program surveys, information and assistance records, unmet need and case files</a:t>
            </a:r>
          </a:p>
          <a:p>
            <a:r>
              <a:rPr lang="en-US" dirty="0"/>
              <a:t>-AAA reports to Greene County Legislature or boards of directors</a:t>
            </a:r>
          </a:p>
          <a:p>
            <a:r>
              <a:rPr lang="en-US" dirty="0"/>
              <a:t>-Long-Term Care Council Member Interviews/Reports</a:t>
            </a:r>
          </a:p>
        </p:txBody>
      </p:sp>
    </p:spTree>
    <p:extLst>
      <p:ext uri="{BB962C8B-B14F-4D97-AF65-F5344CB8AC3E}">
        <p14:creationId xmlns:p14="http://schemas.microsoft.com/office/powerpoint/2010/main" val="3230774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D6D-031D-571B-2DE2-6240BE1B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7" y="605343"/>
            <a:ext cx="11055926" cy="70408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NEEDS ASSESSMENT &amp; PLANNING PROCESS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938DE-99F4-3C81-E292-05A3FB4F4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48682"/>
              </p:ext>
            </p:extLst>
          </p:nvPr>
        </p:nvGraphicFramePr>
        <p:xfrm>
          <a:off x="526474" y="2512253"/>
          <a:ext cx="109728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837">
                  <a:extLst>
                    <a:ext uri="{9D8B030D-6E8A-4147-A177-3AD203B41FA5}">
                      <a16:colId xmlns:a16="http://schemas.microsoft.com/office/drawing/2014/main" val="457055460"/>
                    </a:ext>
                  </a:extLst>
                </a:gridCol>
                <a:gridCol w="7551963">
                  <a:extLst>
                    <a:ext uri="{9D8B030D-6E8A-4147-A177-3AD203B41FA5}">
                      <a16:colId xmlns:a16="http://schemas.microsoft.com/office/drawing/2014/main" val="4158637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NEED: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0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Affordable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-Seniors unable to maintain homes, pay for upkeep, utilities, risk of falls and other safety concerns; isolation/vulnerability</a:t>
                      </a:r>
                    </a:p>
                    <a:p>
                      <a:r>
                        <a:rPr lang="en-US" dirty="0"/>
                        <a:t>-Seniors pay high percentage of income for substandard housing, unable to afford food, medication and other necessities</a:t>
                      </a:r>
                    </a:p>
                    <a:p>
                      <a:r>
                        <a:rPr lang="en-US" dirty="0"/>
                        <a:t>-Working individuals, families unable to afford housing/forced to relocate (depletes workforce, impacts elder care)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3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Personal Care Aides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-Seniors are placed on wait lists for services</a:t>
                      </a:r>
                    </a:p>
                    <a:p>
                      <a:r>
                        <a:rPr lang="en-US" dirty="0"/>
                        <a:t>-Injury, illness leads to long-term care 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8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-Seniors unable to access healthcare, groceries, pharmacies, senior centers</a:t>
                      </a:r>
                    </a:p>
                    <a:p>
                      <a:r>
                        <a:rPr lang="en-US" dirty="0"/>
                        <a:t>-Negative health outcomes, social isolation/vulnerability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851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200380-B138-EDC2-FA60-7E79A6EB376E}"/>
              </a:ext>
            </a:extLst>
          </p:cNvPr>
          <p:cNvSpPr txBox="1"/>
          <p:nvPr/>
        </p:nvSpPr>
        <p:spPr>
          <a:xfrm>
            <a:off x="1113577" y="1385180"/>
            <a:ext cx="1013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Greene County’s Needs</a:t>
            </a:r>
          </a:p>
        </p:txBody>
      </p:sp>
    </p:spTree>
    <p:extLst>
      <p:ext uri="{BB962C8B-B14F-4D97-AF65-F5344CB8AC3E}">
        <p14:creationId xmlns:p14="http://schemas.microsoft.com/office/powerpoint/2010/main" val="1483887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BFAD98-8687-6DF7-DD66-3216BA47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44" y="452718"/>
            <a:ext cx="11552221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Emergency Preparedness and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BD77-9319-8C00-8C96-F6BCE2C90BAD}"/>
              </a:ext>
            </a:extLst>
          </p:cNvPr>
          <p:cNvSpPr txBox="1"/>
          <p:nvPr/>
        </p:nvSpPr>
        <p:spPr>
          <a:xfrm>
            <a:off x="479835" y="1853248"/>
            <a:ext cx="56161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AAA participates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Emergency Operations drills/tabletop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Distribution of emergency preparedness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Mass communication prior to, during and after and emergency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 emergency planning included in Case Management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Providing list of vulnerable adults for wellness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Developing policies and procedures for staff and supervisors to perform emergency response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Continuation of Operations Plan (COOP)</a:t>
            </a:r>
          </a:p>
        </p:txBody>
      </p:sp>
      <p:pic>
        <p:nvPicPr>
          <p:cNvPr id="10" name="Picture 9" descr="A picture containing tree, outdoor, house, building">
            <a:extLst>
              <a:ext uri="{FF2B5EF4-FFF2-40B4-BE49-F238E27FC236}">
                <a16:creationId xmlns:a16="http://schemas.microsoft.com/office/drawing/2014/main" id="{8117691A-1F77-5FA7-2610-0EE8E820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52760" y="1984574"/>
            <a:ext cx="4985609" cy="33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9FE897-7E35-5515-12D4-9EBCACD1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r>
              <a:rPr lang="en-US" sz="9600" b="1" dirty="0">
                <a:solidFill>
                  <a:schemeClr val="accent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74C6-0C42-72AC-7FFF-7AF07A2E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3271"/>
            <a:ext cx="7445721" cy="37369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3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CD9B-2F1A-7B49-23F2-887339F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86" y="137180"/>
            <a:ext cx="11923414" cy="140053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Emergency Preparedness and Response (cont.)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1BC23D-0F7F-2F50-87C7-FD69CAB9B962}"/>
              </a:ext>
            </a:extLst>
          </p:cNvPr>
          <p:cNvSpPr/>
          <p:nvPr/>
        </p:nvSpPr>
        <p:spPr>
          <a:xfrm>
            <a:off x="271603" y="2369295"/>
            <a:ext cx="3748135" cy="365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Our Partners: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-Greene County EOC</a:t>
            </a:r>
          </a:p>
          <a:p>
            <a:pPr algn="ctr"/>
            <a:r>
              <a:rPr lang="en-US" dirty="0"/>
              <a:t>-Red Cross</a:t>
            </a:r>
          </a:p>
          <a:p>
            <a:pPr algn="ctr"/>
            <a:r>
              <a:rPr lang="en-US" dirty="0"/>
              <a:t>-First Responders</a:t>
            </a:r>
          </a:p>
          <a:p>
            <a:pPr algn="ctr"/>
            <a:r>
              <a:rPr lang="en-US" dirty="0"/>
              <a:t>-Greene County Public Health Department</a:t>
            </a:r>
          </a:p>
          <a:p>
            <a:pPr algn="ctr"/>
            <a:r>
              <a:rPr lang="en-US" dirty="0"/>
              <a:t>-Alzheimer’s Association</a:t>
            </a:r>
          </a:p>
          <a:p>
            <a:pPr algn="ctr"/>
            <a:r>
              <a:rPr lang="en-US" dirty="0"/>
              <a:t>-Greene County Sheriff’s Department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109097-775F-0966-6CB4-15B221F9FCFB}"/>
              </a:ext>
            </a:extLst>
          </p:cNvPr>
          <p:cNvSpPr/>
          <p:nvPr/>
        </p:nvSpPr>
        <p:spPr>
          <a:xfrm>
            <a:off x="3992578" y="1323620"/>
            <a:ext cx="3874883" cy="23810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en-US" b="1" u="sng" dirty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-REGROUP</a:t>
            </a:r>
          </a:p>
          <a:p>
            <a:pPr algn="ctr"/>
            <a:r>
              <a:rPr lang="en-US" dirty="0"/>
              <a:t>-Social Media</a:t>
            </a:r>
          </a:p>
          <a:p>
            <a:pPr algn="ctr"/>
            <a:r>
              <a:rPr lang="en-US" dirty="0"/>
              <a:t>-Phone calls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072A99-2E9B-320A-5EBA-CA1C71667040}"/>
              </a:ext>
            </a:extLst>
          </p:cNvPr>
          <p:cNvSpPr/>
          <p:nvPr/>
        </p:nvSpPr>
        <p:spPr>
          <a:xfrm>
            <a:off x="7840301" y="2369295"/>
            <a:ext cx="4080096" cy="3651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Keeping our Seniors Safe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-Sheriff’s Department Senior Call-In Program and Project Lifesaver</a:t>
            </a:r>
          </a:p>
          <a:p>
            <a:pPr algn="ctr"/>
            <a:r>
              <a:rPr lang="en-US" dirty="0"/>
              <a:t>-Shelf-Stable Emergency Meals</a:t>
            </a:r>
          </a:p>
          <a:p>
            <a:pPr algn="ctr"/>
            <a:r>
              <a:rPr lang="en-US" dirty="0"/>
              <a:t>-First 48 Hours</a:t>
            </a:r>
          </a:p>
          <a:p>
            <a:pPr algn="ctr"/>
            <a:r>
              <a:rPr lang="en-US" dirty="0"/>
              <a:t>-Yellow Dot Program</a:t>
            </a:r>
          </a:p>
          <a:p>
            <a:pPr algn="ctr"/>
            <a:endParaRPr lang="en-US" dirty="0"/>
          </a:p>
        </p:txBody>
      </p:sp>
      <p:pic>
        <p:nvPicPr>
          <p:cNvPr id="8" name="Picture 7" descr="A picture containing person, person, outdoor, blue&#10;&#10;Description automatically generated">
            <a:extLst>
              <a:ext uri="{FF2B5EF4-FFF2-40B4-BE49-F238E27FC236}">
                <a16:creationId xmlns:a16="http://schemas.microsoft.com/office/drawing/2014/main" id="{E7D6B726-FB58-8944-D736-0EE5D642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8748" y="4118542"/>
            <a:ext cx="2408221" cy="25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96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57F2-1170-A906-CD33-5E00A814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>
                <a:solidFill>
                  <a:schemeClr val="accent1">
                    <a:lumMod val="75000"/>
                  </a:schemeClr>
                </a:solidFill>
              </a:rPr>
              <a:t>Nutrition Sites</a:t>
            </a:r>
          </a:p>
        </p:txBody>
      </p:sp>
      <p:pic>
        <p:nvPicPr>
          <p:cNvPr id="4" name="Picture 3" descr="A building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87B88435-6501-C81C-266F-45AD1F6C6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2" y="3882963"/>
            <a:ext cx="3491058" cy="2307210"/>
          </a:xfrm>
          <a:prstGeom prst="rect">
            <a:avLst/>
          </a:prstGeom>
        </p:spPr>
      </p:pic>
      <p:pic>
        <p:nvPicPr>
          <p:cNvPr id="6" name="Picture 5" descr="A picture containing outdoor, road, sky, car&#10;&#10;Description automatically generated">
            <a:extLst>
              <a:ext uri="{FF2B5EF4-FFF2-40B4-BE49-F238E27FC236}">
                <a16:creationId xmlns:a16="http://schemas.microsoft.com/office/drawing/2014/main" id="{9B3884C2-F99F-C8BA-41A8-4DE09CB0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5" y="1480008"/>
            <a:ext cx="3846136" cy="2055044"/>
          </a:xfrm>
          <a:prstGeom prst="rect">
            <a:avLst/>
          </a:prstGeom>
        </p:spPr>
      </p:pic>
      <p:pic>
        <p:nvPicPr>
          <p:cNvPr id="10" name="Picture 9" descr="A white building with a flag on top&#10;&#10;Description automatically generated with medium confidence">
            <a:extLst>
              <a:ext uri="{FF2B5EF4-FFF2-40B4-BE49-F238E27FC236}">
                <a16:creationId xmlns:a16="http://schemas.microsoft.com/office/drawing/2014/main" id="{24E08923-F083-F98F-2087-0D10F75F9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19" y="1480008"/>
            <a:ext cx="3491058" cy="2055044"/>
          </a:xfrm>
          <a:prstGeom prst="rect">
            <a:avLst/>
          </a:prstGeom>
        </p:spPr>
      </p:pic>
      <p:pic>
        <p:nvPicPr>
          <p:cNvPr id="12" name="Picture 11" descr="A picture containing sky, road, outdoor, house&#10;&#10;Description automatically generated">
            <a:extLst>
              <a:ext uri="{FF2B5EF4-FFF2-40B4-BE49-F238E27FC236}">
                <a16:creationId xmlns:a16="http://schemas.microsoft.com/office/drawing/2014/main" id="{BFDFDD15-C35F-08FF-0F44-28F319571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9" y="3882963"/>
            <a:ext cx="3255389" cy="2243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0D7874-9384-B4E3-E594-98758F5590C5}"/>
              </a:ext>
            </a:extLst>
          </p:cNvPr>
          <p:cNvSpPr txBox="1"/>
          <p:nvPr/>
        </p:nvSpPr>
        <p:spPr>
          <a:xfrm>
            <a:off x="1599415" y="3513631"/>
            <a:ext cx="308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Acra Senior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7D8D3-5045-517F-38A5-3C6769352520}"/>
              </a:ext>
            </a:extLst>
          </p:cNvPr>
          <p:cNvSpPr txBox="1"/>
          <p:nvPr/>
        </p:nvSpPr>
        <p:spPr>
          <a:xfrm>
            <a:off x="6331733" y="3462537"/>
            <a:ext cx="396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Rivertown Senior Center (Athens)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A9BEC-169A-ACE5-5CF3-33522672C36D}"/>
              </a:ext>
            </a:extLst>
          </p:cNvPr>
          <p:cNvSpPr txBox="1"/>
          <p:nvPr/>
        </p:nvSpPr>
        <p:spPr>
          <a:xfrm>
            <a:off x="232529" y="6220616"/>
            <a:ext cx="34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Robert C. Antonelli Center (Catskill)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9C379-49CF-A4D5-4F95-4265379F7779}"/>
              </a:ext>
            </a:extLst>
          </p:cNvPr>
          <p:cNvSpPr txBox="1"/>
          <p:nvPr/>
        </p:nvSpPr>
        <p:spPr>
          <a:xfrm>
            <a:off x="3949832" y="6254802"/>
            <a:ext cx="374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Coxsackie Senior Center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51844-0FE3-4FD7-4789-62D55C2968CD}"/>
              </a:ext>
            </a:extLst>
          </p:cNvPr>
          <p:cNvSpPr txBox="1"/>
          <p:nvPr/>
        </p:nvSpPr>
        <p:spPr>
          <a:xfrm>
            <a:off x="8244860" y="6254802"/>
            <a:ext cx="363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Jewett Senior Center </a:t>
            </a:r>
          </a:p>
        </p:txBody>
      </p:sp>
      <p:pic>
        <p:nvPicPr>
          <p:cNvPr id="5" name="Picture 4" descr="A red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3864B1C2-BBBF-6155-A145-85A779981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27" y="3911781"/>
            <a:ext cx="3404103" cy="22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2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E799-E0B2-7BAB-FE92-E2AFD2C0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Health Promotion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CBFF7-FC14-5A92-8816-94316F4F0FC9}"/>
              </a:ext>
            </a:extLst>
          </p:cNvPr>
          <p:cNvSpPr txBox="1"/>
          <p:nvPr/>
        </p:nvSpPr>
        <p:spPr>
          <a:xfrm>
            <a:off x="832919" y="1665838"/>
            <a:ext cx="1055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Title IIID of the Older Americans Act of 1965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BCAFA4B-20A3-6819-E9B1-B24916E6C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9853" y="2312169"/>
            <a:ext cx="5168161" cy="3835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BBF2B-02D7-2891-5168-16A18F3D4AE8}"/>
              </a:ext>
            </a:extLst>
          </p:cNvPr>
          <p:cNvSpPr txBox="1"/>
          <p:nvPr/>
        </p:nvSpPr>
        <p:spPr>
          <a:xfrm>
            <a:off x="6409853" y="5917024"/>
            <a:ext cx="5168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somospacientes.com/noticias/avances/los-programas-de-ejercicio-previenen-las-lesiones-por-caidas-en-los-mayor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F0410-28EE-C052-EEAB-69E280DA1681}"/>
              </a:ext>
            </a:extLst>
          </p:cNvPr>
          <p:cNvSpPr/>
          <p:nvPr/>
        </p:nvSpPr>
        <p:spPr>
          <a:xfrm>
            <a:off x="407406" y="2498756"/>
            <a:ext cx="5688594" cy="3649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Evidence-Based Health Promotion Programs:</a:t>
            </a:r>
          </a:p>
          <a:p>
            <a:pPr algn="ctr"/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A Matter of Balance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/>
              <a:t>Bingosize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Chair Yoga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Tai Chi: Moving for Better Balance</a:t>
            </a:r>
          </a:p>
        </p:txBody>
      </p:sp>
    </p:spTree>
    <p:extLst>
      <p:ext uri="{BB962C8B-B14F-4D97-AF65-F5344CB8AC3E}">
        <p14:creationId xmlns:p14="http://schemas.microsoft.com/office/powerpoint/2010/main" val="2245397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A292-0AED-1BC2-4E7A-53F91139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9211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Caregiver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AB042-AD3F-9C3E-30ED-582BE04E0B97}"/>
              </a:ext>
            </a:extLst>
          </p:cNvPr>
          <p:cNvSpPr/>
          <p:nvPr/>
        </p:nvSpPr>
        <p:spPr>
          <a:xfrm>
            <a:off x="1077362" y="1511928"/>
            <a:ext cx="9605727" cy="4893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Title IIIE of the Older Americans Act of 1965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“AAAs that accept National Family Caregiver Support Program (NFCSP) funds from NYSOFA must establish and operate a caregiver support program that: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Meets the needs of the caregiver and enhances support given to the care receiver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Helps the caregiver become a better advocate and more confident in assisting the care receiver with their needs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Deters placement in a long term care facility and promotes continuing care within the home and/or in alternative community settings for older adults for as long as possible…”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000" b="1" i="1" dirty="0"/>
              <a:t>When caregivers are well supported, those that they care for can stay at home longer and have a better quality of life.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64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5140-0EDA-F206-EEC2-A1E27C31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>
                <a:solidFill>
                  <a:schemeClr val="accent1">
                    <a:lumMod val="75000"/>
                  </a:schemeClr>
                </a:solidFill>
              </a:rPr>
              <a:t>Caregiver Services (cont.)</a:t>
            </a:r>
          </a:p>
        </p:txBody>
      </p:sp>
      <p:pic>
        <p:nvPicPr>
          <p:cNvPr id="4" name="Picture 3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16F4958F-0B79-1A04-F6F7-34DA7F0F9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4784" y="1955549"/>
            <a:ext cx="3326876" cy="398352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2B97F8-D05D-0542-BA1C-F1B98D15AE98}"/>
              </a:ext>
            </a:extLst>
          </p:cNvPr>
          <p:cNvSpPr/>
          <p:nvPr/>
        </p:nvSpPr>
        <p:spPr>
          <a:xfrm>
            <a:off x="434566" y="1439503"/>
            <a:ext cx="3772278" cy="53505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In-Home Companion Care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Social Adult Daycare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Personal Emergency Response System (PERS)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Home Deliver Meals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Respite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Referral Services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Information and Assistance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Medical Transportation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6B3232-A792-25F4-803D-C6FEC2C32A3A}"/>
              </a:ext>
            </a:extLst>
          </p:cNvPr>
          <p:cNvSpPr/>
          <p:nvPr/>
        </p:nvSpPr>
        <p:spPr>
          <a:xfrm>
            <a:off x="8229600" y="1367073"/>
            <a:ext cx="3693814" cy="5423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Technological Tools:</a:t>
            </a:r>
          </a:p>
          <a:p>
            <a:pPr algn="ctr"/>
            <a:r>
              <a:rPr lang="en-US" sz="2000" dirty="0"/>
              <a:t>-Elli-Q</a:t>
            </a:r>
          </a:p>
          <a:p>
            <a:pPr algn="ctr"/>
            <a:r>
              <a:rPr lang="en-US" sz="2000" dirty="0"/>
              <a:t>-Animatronic Pets</a:t>
            </a:r>
          </a:p>
          <a:p>
            <a:pPr algn="ctr"/>
            <a:r>
              <a:rPr lang="en-US" sz="2000" dirty="0"/>
              <a:t>-</a:t>
            </a:r>
            <a:r>
              <a:rPr lang="en-US" sz="2000" dirty="0" err="1"/>
              <a:t>Trualta</a:t>
            </a:r>
            <a:endParaRPr lang="en-US" sz="2000" dirty="0"/>
          </a:p>
          <a:p>
            <a:pPr algn="ctr"/>
            <a:r>
              <a:rPr lang="en-US" sz="2000" dirty="0"/>
              <a:t>-Get Set Up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Greene County Sheriff’s Department Call-In Program and Project Lifesaver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Alzheimer’s Association Support Groups</a:t>
            </a:r>
          </a:p>
        </p:txBody>
      </p:sp>
    </p:spTree>
    <p:extLst>
      <p:ext uri="{BB962C8B-B14F-4D97-AF65-F5344CB8AC3E}">
        <p14:creationId xmlns:p14="http://schemas.microsoft.com/office/powerpoint/2010/main" val="1274140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8414-A605-133F-C403-2DD54859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Case Management</a:t>
            </a:r>
          </a:p>
        </p:txBody>
      </p:sp>
      <p:pic>
        <p:nvPicPr>
          <p:cNvPr id="4" name="Picture 3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D62DAB7C-9730-3596-067B-55D25C235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6" y="1427187"/>
            <a:ext cx="3820831" cy="23610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5BE91B-0373-6365-F782-83B216301373}"/>
              </a:ext>
            </a:extLst>
          </p:cNvPr>
          <p:cNvSpPr/>
          <p:nvPr/>
        </p:nvSpPr>
        <p:spPr>
          <a:xfrm>
            <a:off x="95061" y="144856"/>
            <a:ext cx="3512745" cy="3462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Clients’ comprehensive needs are assessed in a person-centered and culturally and linguistically appropriate manner. 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CAE4C5-8D12-4BBF-5AF9-B4A596521996}"/>
              </a:ext>
            </a:extLst>
          </p:cNvPr>
          <p:cNvSpPr/>
          <p:nvPr/>
        </p:nvSpPr>
        <p:spPr>
          <a:xfrm>
            <a:off x="8437828" y="273098"/>
            <a:ext cx="3431263" cy="6558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Comprehensive Assessment for Aging Network Community-Based Long-Term Care Services (COMPASS) is completed annually.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Based on the findings of the COMPASS, appropriate referrals are made to address health or medical needs: falls assessment, TBI supports, etc.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ED86D5-5E5C-CB89-7F54-AECCB5628D80}"/>
              </a:ext>
            </a:extLst>
          </p:cNvPr>
          <p:cNvSpPr/>
          <p:nvPr/>
        </p:nvSpPr>
        <p:spPr>
          <a:xfrm>
            <a:off x="203701" y="3788254"/>
            <a:ext cx="3114392" cy="26215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Care Plan reflects the individual’s strengths, self-identified needs and informal supports.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DCCFB5-E171-3717-8543-225614C19118}"/>
              </a:ext>
            </a:extLst>
          </p:cNvPr>
          <p:cNvSpPr/>
          <p:nvPr/>
        </p:nvSpPr>
        <p:spPr>
          <a:xfrm>
            <a:off x="3956364" y="4308998"/>
            <a:ext cx="4083113" cy="21008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Bi-monthly check-in calls and visits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Application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244116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4859-2465-71F4-CF07-9DE96207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762" y="0"/>
            <a:ext cx="9520931" cy="1400530"/>
          </a:xfrm>
        </p:spPr>
        <p:txBody>
          <a:bodyPr/>
          <a:lstStyle/>
          <a:p>
            <a:r>
              <a:rPr lang="en-US" b="1" dirty="0"/>
              <a:t>Case Management: Four-Year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9B49F9-7400-FD6D-B0FB-E5EB1E52F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87931"/>
              </p:ext>
            </p:extLst>
          </p:nvPr>
        </p:nvGraphicFramePr>
        <p:xfrm>
          <a:off x="646111" y="1279562"/>
          <a:ext cx="1077031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850">
                  <a:extLst>
                    <a:ext uri="{9D8B030D-6E8A-4147-A177-3AD203B41FA5}">
                      <a16:colId xmlns:a16="http://schemas.microsoft.com/office/drawing/2014/main" val="2506248199"/>
                    </a:ext>
                  </a:extLst>
                </a:gridCol>
                <a:gridCol w="9560460">
                  <a:extLst>
                    <a:ext uri="{9D8B030D-6E8A-4147-A177-3AD203B41FA5}">
                      <a16:colId xmlns:a16="http://schemas.microsoft.com/office/drawing/2014/main" val="1538236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9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-Training on Person-Centered Planning, Trauma-Informed Care, TBI, Dementia-Related Illness</a:t>
                      </a:r>
                    </a:p>
                    <a:p>
                      <a:r>
                        <a:rPr lang="en-US" dirty="0"/>
                        <a:t>-Collaboration with other organizations on training (Public Health, Alzheimer’s Association, SAGE, NABA)</a:t>
                      </a:r>
                    </a:p>
                    <a:p>
                      <a:r>
                        <a:rPr lang="en-US" dirty="0"/>
                        <a:t>-Prioritize training needs to best address the needs of Greene County’s older adult population, particularly those in most social and economic need, underserved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-Implement ‘Train the Trainer’ program </a:t>
                      </a:r>
                    </a:p>
                    <a:p>
                      <a:r>
                        <a:rPr lang="en-US" dirty="0"/>
                        <a:t>-Enhance diversity and inclusion training</a:t>
                      </a:r>
                    </a:p>
                    <a:p>
                      <a:r>
                        <a:rPr lang="en-US" dirty="0"/>
                        <a:t>-Annual refresher courses for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7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-Utilize demographic and other information to update and expand training</a:t>
                      </a:r>
                    </a:p>
                    <a:p>
                      <a:r>
                        <a:rPr lang="en-US" dirty="0"/>
                        <a:t>-Analyze the manner in which training impacts service delivery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-Annual refresher courses for staff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7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-Agency-wide analysis of training and its impact on service delivery</a:t>
                      </a:r>
                    </a:p>
                    <a:p>
                      <a:r>
                        <a:rPr lang="en-US" dirty="0"/>
                        <a:t>-Takeaways from analysis used to inform next Four-Year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587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A608-EF80-F546-1F36-2B232485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4753025"/>
          </a:xfrm>
        </p:spPr>
        <p:txBody>
          <a:bodyPr/>
          <a:lstStyle/>
          <a:p>
            <a:pPr algn="ctr"/>
            <a:r>
              <a:rPr lang="en-US" sz="8000" b="1" dirty="0"/>
              <a:t>Questions? Comments? Suggestions? </a:t>
            </a:r>
          </a:p>
        </p:txBody>
      </p:sp>
    </p:spTree>
    <p:extLst>
      <p:ext uri="{BB962C8B-B14F-4D97-AF65-F5344CB8AC3E}">
        <p14:creationId xmlns:p14="http://schemas.microsoft.com/office/powerpoint/2010/main" val="249657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B3F8-D9B8-E3FC-3C3C-7C35D0DE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GOAL #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003F1-A325-0211-794A-C9017E5AA6BF}"/>
              </a:ext>
            </a:extLst>
          </p:cNvPr>
          <p:cNvSpPr txBox="1"/>
          <p:nvPr/>
        </p:nvSpPr>
        <p:spPr>
          <a:xfrm>
            <a:off x="805758" y="2317688"/>
            <a:ext cx="10873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Further the vision of the Older Americans Act to cultivate innovative approaches reflective of local needs and preferences </a:t>
            </a:r>
          </a:p>
          <a:p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950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E0B6-C586-4FD0-0BD1-1A68B343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22" y="969264"/>
            <a:ext cx="10936586" cy="7040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GOAL #1: Agency Action Steps/Outcomes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15637B-BFB4-B0E1-F660-73C3621A1C79}"/>
              </a:ext>
            </a:extLst>
          </p:cNvPr>
          <p:cNvSpPr/>
          <p:nvPr/>
        </p:nvSpPr>
        <p:spPr>
          <a:xfrm>
            <a:off x="579422" y="1774478"/>
            <a:ext cx="3422209" cy="33950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Programming: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Clearly defined process</a:t>
            </a:r>
          </a:p>
          <a:p>
            <a:pPr marL="342900" indent="-342900" algn="ctr">
              <a:buAutoNum type="arabicPeriod"/>
            </a:pPr>
            <a:r>
              <a:rPr lang="en-US" dirty="0"/>
              <a:t>Cross-training</a:t>
            </a:r>
          </a:p>
          <a:p>
            <a:pPr marL="342900" indent="-342900" algn="ctr">
              <a:buAutoNum type="arabicPeriod"/>
            </a:pPr>
            <a:r>
              <a:rPr lang="en-US" dirty="0"/>
              <a:t>Consistent communication with clients, caregivers, partnering agencies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13DF2D-9F2D-E854-166B-5EB3812C5AD2}"/>
              </a:ext>
            </a:extLst>
          </p:cNvPr>
          <p:cNvSpPr/>
          <p:nvPr/>
        </p:nvSpPr>
        <p:spPr>
          <a:xfrm>
            <a:off x="4155541" y="1673352"/>
            <a:ext cx="3476529" cy="3496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r>
              <a:rPr lang="en-US" b="1" u="sng" dirty="0">
                <a:solidFill>
                  <a:schemeClr val="accent1"/>
                </a:solidFill>
              </a:rPr>
              <a:t>Training: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Staff training on Older Americans Act (OAA), NYS Master Plan for Aging (NYSMPA), Area Agency on Aging (AAA) organizational mission</a:t>
            </a:r>
          </a:p>
          <a:p>
            <a:pPr marL="342900" indent="-342900" algn="ctr">
              <a:buAutoNum type="arabicPeriod"/>
            </a:pPr>
            <a:r>
              <a:rPr lang="en-US" dirty="0"/>
              <a:t>Weekly meetings/case reviews</a:t>
            </a:r>
          </a:p>
          <a:p>
            <a:pPr marL="342900" indent="-342900" algn="ctr">
              <a:buAutoNum type="arabicPeriod"/>
            </a:pPr>
            <a:r>
              <a:rPr lang="en-US" dirty="0"/>
              <a:t>Monthly Staff Meeting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B3E9B5-4B8A-2F4A-B712-A3B0386C0CAC}"/>
              </a:ext>
            </a:extLst>
          </p:cNvPr>
          <p:cNvSpPr/>
          <p:nvPr/>
        </p:nvSpPr>
        <p:spPr>
          <a:xfrm>
            <a:off x="7785980" y="1673352"/>
            <a:ext cx="3576119" cy="3496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Technology: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Assist older adults in accessing technology (Get Set Up, Elli-Q, </a:t>
            </a:r>
            <a:r>
              <a:rPr lang="en-US" dirty="0" err="1"/>
              <a:t>Trualta</a:t>
            </a:r>
            <a:r>
              <a:rPr lang="en-US" dirty="0"/>
              <a:t>)</a:t>
            </a:r>
          </a:p>
          <a:p>
            <a:pPr marL="342900" indent="-342900" algn="ctr">
              <a:buAutoNum type="arabicPeriod"/>
            </a:pPr>
            <a:r>
              <a:rPr lang="en-US" dirty="0"/>
              <a:t>Sheriff’s Department Services: Project Lifesaver, Call-In Program</a:t>
            </a:r>
          </a:p>
          <a:p>
            <a:pPr marL="342900" indent="-342900" algn="ctr">
              <a:buAutoNum type="arabicPeriod"/>
            </a:pPr>
            <a:r>
              <a:rPr lang="en-US" dirty="0"/>
              <a:t>Assist older adults with internet access</a:t>
            </a:r>
          </a:p>
          <a:p>
            <a:pPr marL="342900" indent="-342900" algn="ctr">
              <a:buAutoNum type="arabicPeriod"/>
            </a:pPr>
            <a:r>
              <a:rPr lang="en-US" dirty="0"/>
              <a:t>Background Checks for Volunteers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EB3F23-B3F9-D872-A899-CA7417A4F30F}"/>
              </a:ext>
            </a:extLst>
          </p:cNvPr>
          <p:cNvSpPr/>
          <p:nvPr/>
        </p:nvSpPr>
        <p:spPr>
          <a:xfrm>
            <a:off x="579422" y="5270654"/>
            <a:ext cx="10936586" cy="1492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Outcomes:</a:t>
            </a:r>
          </a:p>
          <a:p>
            <a:pPr algn="ctr"/>
            <a:r>
              <a:rPr lang="en-US" dirty="0"/>
              <a:t>-OAA, NYSMPA, AAA organizational mission will inform service provision</a:t>
            </a:r>
          </a:p>
          <a:p>
            <a:pPr algn="ctr"/>
            <a:r>
              <a:rPr lang="en-US" dirty="0"/>
              <a:t>-Older adults in need will receive services and supports in an efficient and timely manner</a:t>
            </a:r>
          </a:p>
          <a:p>
            <a:pPr algn="ctr"/>
            <a:r>
              <a:rPr lang="en-US" dirty="0"/>
              <a:t>-Older adults’ needs will be met at all stages of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193229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696A-9E65-3969-9087-BE14CEB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GOAL #2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27826-8799-E9D7-CB47-AC09F4AA7982}"/>
              </a:ext>
            </a:extLst>
          </p:cNvPr>
          <p:cNvSpPr txBox="1"/>
          <p:nvPr/>
        </p:nvSpPr>
        <p:spPr>
          <a:xfrm>
            <a:off x="311728" y="2799793"/>
            <a:ext cx="11568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Enable older adults to remain in their homes with high quality of life for as long as possible by providing home- and community-based services, including supports for caregivers.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4F03-46E7-E291-41D6-EB1C6C12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82" y="353628"/>
            <a:ext cx="10302844" cy="7040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Goal #2: Agency Action Steps/Outcomes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25EC9B-0ED8-CA27-B1FF-EA7D17021D90}"/>
              </a:ext>
            </a:extLst>
          </p:cNvPr>
          <p:cNvSpPr/>
          <p:nvPr/>
        </p:nvSpPr>
        <p:spPr>
          <a:xfrm>
            <a:off x="434565" y="1801910"/>
            <a:ext cx="3444843" cy="32541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Services: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Established procedure for service provision</a:t>
            </a:r>
          </a:p>
          <a:p>
            <a:pPr marL="342900" indent="-342900" algn="ctr">
              <a:buAutoNum type="arabicPeriod"/>
            </a:pPr>
            <a:r>
              <a:rPr lang="en-US" dirty="0"/>
              <a:t>Partnerships and collaboration with other organizations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BA7595-5F90-FE81-E725-AF75837824F1}"/>
              </a:ext>
            </a:extLst>
          </p:cNvPr>
          <p:cNvSpPr/>
          <p:nvPr/>
        </p:nvSpPr>
        <p:spPr>
          <a:xfrm>
            <a:off x="4083112" y="1801910"/>
            <a:ext cx="3499165" cy="32541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Funding: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Appropriate, effective use of funding</a:t>
            </a:r>
          </a:p>
          <a:p>
            <a:pPr marL="342900" indent="-342900" algn="ctr">
              <a:buAutoNum type="arabicPeriod"/>
            </a:pPr>
            <a:r>
              <a:rPr lang="en-US" dirty="0"/>
              <a:t>Utilize alternative methods of funding (ex. Unmet Needs) to eliminate wait lists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297C4E-AA92-C33A-5628-DC23B694559F}"/>
              </a:ext>
            </a:extLst>
          </p:cNvPr>
          <p:cNvSpPr/>
          <p:nvPr/>
        </p:nvSpPr>
        <p:spPr>
          <a:xfrm>
            <a:off x="7785980" y="1801910"/>
            <a:ext cx="3757189" cy="32541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Caregivers: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Provide training, support, referrals</a:t>
            </a:r>
          </a:p>
          <a:p>
            <a:pPr marL="342900" indent="-342900" algn="ctr">
              <a:buAutoNum type="arabicPeriod"/>
            </a:pPr>
            <a:r>
              <a:rPr lang="en-US" dirty="0"/>
              <a:t>Establish partnerships with caregiver-focused organizations</a:t>
            </a:r>
          </a:p>
          <a:p>
            <a:pPr marL="342900" indent="-342900" algn="ctr">
              <a:buAutoNum type="arabicPeriod"/>
            </a:pPr>
            <a:r>
              <a:rPr lang="en-US" dirty="0"/>
              <a:t>Utilize NYSOFA caregiver assessment tools/Archangels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17E61-F80A-9904-06A0-44702C7E2C17}"/>
              </a:ext>
            </a:extLst>
          </p:cNvPr>
          <p:cNvSpPr/>
          <p:nvPr/>
        </p:nvSpPr>
        <p:spPr>
          <a:xfrm>
            <a:off x="606582" y="5223850"/>
            <a:ext cx="11316832" cy="1412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</a:t>
            </a:r>
          </a:p>
          <a:p>
            <a:pPr algn="ctr"/>
            <a:r>
              <a:rPr lang="en-US" dirty="0"/>
              <a:t>-Person-centered, comprehensive service provision to older adults and their caregivers</a:t>
            </a:r>
          </a:p>
          <a:p>
            <a:pPr algn="ctr"/>
            <a:r>
              <a:rPr lang="en-US" dirty="0"/>
              <a:t>-Older adults will remain in their homes for as long as possible</a:t>
            </a:r>
          </a:p>
          <a:p>
            <a:pPr algn="ctr"/>
            <a:r>
              <a:rPr lang="en-US" dirty="0"/>
              <a:t>-Improved quality of life for older adults and caregivers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7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D91A-02F8-5A90-FB13-AA832FDF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GOAL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96641-72F2-88ED-90D5-48A2FCD1C278}"/>
              </a:ext>
            </a:extLst>
          </p:cNvPr>
          <p:cNvSpPr txBox="1"/>
          <p:nvPr/>
        </p:nvSpPr>
        <p:spPr>
          <a:xfrm>
            <a:off x="318655" y="2784764"/>
            <a:ext cx="115131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Create an age-friendly New York where home- and community-based services are available and accessible to those who most need them, when they need them. 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1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122D-675E-16A1-ECAB-00EA655F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28" y="-31686"/>
            <a:ext cx="11702472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#3: Agency Action Steps/Outcomes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09EEDC-F8A3-D312-A08C-468CC64C81F6}"/>
              </a:ext>
            </a:extLst>
          </p:cNvPr>
          <p:cNvSpPr/>
          <p:nvPr/>
        </p:nvSpPr>
        <p:spPr>
          <a:xfrm>
            <a:off x="348513" y="975062"/>
            <a:ext cx="3748135" cy="4013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Increased Outreach: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Increased community engagement: everyone has a role</a:t>
            </a:r>
          </a:p>
          <a:p>
            <a:pPr marL="342900" indent="-342900" algn="ctr">
              <a:buAutoNum type="arabicPeriod"/>
            </a:pPr>
            <a:r>
              <a:rPr lang="en-US" dirty="0"/>
              <a:t>Attend senior club meetings, other older adult events</a:t>
            </a:r>
          </a:p>
          <a:p>
            <a:pPr marL="342900" indent="-342900" algn="ctr">
              <a:buAutoNum type="arabicPeriod"/>
            </a:pPr>
            <a:r>
              <a:rPr lang="en-US" dirty="0"/>
              <a:t>PSA’s, social media, print media</a:t>
            </a:r>
          </a:p>
          <a:p>
            <a:pPr marL="342900" indent="-342900" algn="ctr">
              <a:buAutoNum type="arabicPeriod"/>
            </a:pPr>
            <a:r>
              <a:rPr lang="en-US" dirty="0"/>
              <a:t>Flyers and notifications in public places/offices of partnering agencies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0C5389-68BB-1D26-ADF7-E827870B8D32}"/>
              </a:ext>
            </a:extLst>
          </p:cNvPr>
          <p:cNvSpPr/>
          <p:nvPr/>
        </p:nvSpPr>
        <p:spPr>
          <a:xfrm>
            <a:off x="4370948" y="975063"/>
            <a:ext cx="3521798" cy="4013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Inclusivity:</a:t>
            </a:r>
          </a:p>
          <a:p>
            <a:pPr algn="ctr"/>
            <a:r>
              <a:rPr lang="en-US" i="1" dirty="0"/>
              <a:t>Create a welcoming, inclusive organizational atmosphere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Warmly greet visitors and callers</a:t>
            </a:r>
          </a:p>
          <a:p>
            <a:pPr marL="342900" indent="-342900" algn="ctr">
              <a:buAutoNum type="arabicPeriod"/>
            </a:pPr>
            <a:r>
              <a:rPr lang="en-US" dirty="0"/>
              <a:t>Inclusive, non- discriminatory signage at main office, nutrition sites </a:t>
            </a:r>
          </a:p>
          <a:p>
            <a:pPr marL="342900" indent="-342900" algn="ctr">
              <a:buAutoNum type="arabicPeriod"/>
            </a:pPr>
            <a:r>
              <a:rPr lang="en-US" dirty="0"/>
              <a:t>Appropriate use of language</a:t>
            </a:r>
          </a:p>
          <a:p>
            <a:pPr marL="342900" indent="-342900" algn="ctr">
              <a:buAutoNum type="arabicPeriod"/>
            </a:pPr>
            <a:r>
              <a:rPr lang="en-US" dirty="0"/>
              <a:t>Code of Conduct at nutrition sites </a:t>
            </a: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1CDA69-6705-6B48-6518-0FD02AE72480}"/>
              </a:ext>
            </a:extLst>
          </p:cNvPr>
          <p:cNvSpPr/>
          <p:nvPr/>
        </p:nvSpPr>
        <p:spPr>
          <a:xfrm>
            <a:off x="8319402" y="975062"/>
            <a:ext cx="3521798" cy="39319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Timely Response: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Process:</a:t>
            </a:r>
          </a:p>
          <a:p>
            <a:pPr algn="ctr"/>
            <a:r>
              <a:rPr lang="en-US" dirty="0"/>
              <a:t>NY Connects &gt; </a:t>
            </a:r>
            <a:r>
              <a:rPr lang="en-US" dirty="0" err="1"/>
              <a:t>PeerPlace</a:t>
            </a:r>
            <a:r>
              <a:rPr lang="en-US" dirty="0"/>
              <a:t> queue</a:t>
            </a:r>
          </a:p>
          <a:p>
            <a:pPr algn="ctr"/>
            <a:r>
              <a:rPr lang="en-US" dirty="0"/>
              <a:t>Senior Case Manager &gt; Case Manager</a:t>
            </a:r>
          </a:p>
          <a:p>
            <a:pPr algn="ctr"/>
            <a:r>
              <a:rPr lang="en-US" dirty="0"/>
              <a:t>Case Manager: assessment, facilitate services</a:t>
            </a:r>
          </a:p>
          <a:p>
            <a:pPr algn="ctr"/>
            <a:r>
              <a:rPr lang="en-US" dirty="0"/>
              <a:t>2. Cross-training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34D5D6-4E48-0FDB-9792-5F84B62D1AD5}"/>
              </a:ext>
            </a:extLst>
          </p:cNvPr>
          <p:cNvSpPr/>
          <p:nvPr/>
        </p:nvSpPr>
        <p:spPr>
          <a:xfrm>
            <a:off x="422494" y="5078994"/>
            <a:ext cx="11418706" cy="1530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Outcomes: </a:t>
            </a:r>
          </a:p>
          <a:p>
            <a:pPr algn="ctr"/>
            <a:r>
              <a:rPr lang="en-US" dirty="0"/>
              <a:t>--Increased agency visibility/public awareness of available services</a:t>
            </a:r>
          </a:p>
          <a:p>
            <a:pPr algn="ctr"/>
            <a:r>
              <a:rPr lang="en-US" dirty="0"/>
              <a:t>-Increased access to home- and community-based services and supports</a:t>
            </a:r>
          </a:p>
          <a:p>
            <a:pPr algn="ctr"/>
            <a:r>
              <a:rPr lang="en-US" dirty="0"/>
              <a:t>-AAA will reach older adults who are most in need and provide necessary services in a timely manner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ee0be4-affa-40d4-8b12-799c7c444f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2C07D279B844C829537A079A73454" ma:contentTypeVersion="9" ma:contentTypeDescription="Create a new document." ma:contentTypeScope="" ma:versionID="b2f49b1116e93ec0e43364a96f5e6052">
  <xsd:schema xmlns:xsd="http://www.w3.org/2001/XMLSchema" xmlns:xs="http://www.w3.org/2001/XMLSchema" xmlns:p="http://schemas.microsoft.com/office/2006/metadata/properties" xmlns:ns3="17ee0be4-affa-40d4-8b12-799c7c444feb" xmlns:ns4="e04a4c49-022f-4ed0-8c1d-f464a879ed08" targetNamespace="http://schemas.microsoft.com/office/2006/metadata/properties" ma:root="true" ma:fieldsID="ded41cd9e7cb66ceaf49af0a4fa12346" ns3:_="" ns4:_="">
    <xsd:import namespace="17ee0be4-affa-40d4-8b12-799c7c444feb"/>
    <xsd:import namespace="e04a4c49-022f-4ed0-8c1d-f464a879ed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e0be4-affa-40d4-8b12-799c7c444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a4c49-022f-4ed0-8c1d-f464a879e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CABFE4-2EE5-4271-AA56-CAB2D9A42805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04a4c49-022f-4ed0-8c1d-f464a879ed08"/>
    <ds:schemaRef ds:uri="17ee0be4-affa-40d4-8b12-799c7c444feb"/>
  </ds:schemaRefs>
</ds:datastoreItem>
</file>

<file path=customXml/itemProps2.xml><?xml version="1.0" encoding="utf-8"?>
<ds:datastoreItem xmlns:ds="http://schemas.openxmlformats.org/officeDocument/2006/customXml" ds:itemID="{3506F41B-1BB2-46C6-8DA0-A0F6791D6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71A6B-9B93-4E53-BD9F-38F6B411D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e0be4-affa-40d4-8b12-799c7c444feb"/>
    <ds:schemaRef ds:uri="e04a4c49-022f-4ed0-8c1d-f464a879e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2862</Words>
  <Application>Microsoft Office PowerPoint</Application>
  <PresentationFormat>Widescreen</PresentationFormat>
  <Paragraphs>549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Office 2013 - 2022 Theme</vt:lpstr>
      <vt:lpstr>Four-Year Plan of Services</vt:lpstr>
      <vt:lpstr>Overview of Aging Services</vt:lpstr>
      <vt:lpstr>   GOALS</vt:lpstr>
      <vt:lpstr>GOAL # 1</vt:lpstr>
      <vt:lpstr>GOAL #1: Agency Action Steps/Outcomes </vt:lpstr>
      <vt:lpstr>GOAL #2 </vt:lpstr>
      <vt:lpstr>Goal #2: Agency Action Steps/Outcomes</vt:lpstr>
      <vt:lpstr>GOAL #3</vt:lpstr>
      <vt:lpstr>GOAL #3: Agency Action Steps/Outcomes</vt:lpstr>
      <vt:lpstr>GOAL #4</vt:lpstr>
      <vt:lpstr>GOAL #4: Agency Action Steps/Outcomes</vt:lpstr>
      <vt:lpstr>GOAL #5</vt:lpstr>
      <vt:lpstr>GOAL #5: Agency Action Steps/Outcomes </vt:lpstr>
      <vt:lpstr>GOAL #6</vt:lpstr>
      <vt:lpstr>GOAL #6: Agency Action Steps/Outcomes </vt:lpstr>
      <vt:lpstr>GOAL #7</vt:lpstr>
      <vt:lpstr>GOAL #7: Agency Action Steps/Outcomes </vt:lpstr>
      <vt:lpstr>GOAL #8</vt:lpstr>
      <vt:lpstr>GOAL #8: Agency Action Steps/Outcomes </vt:lpstr>
      <vt:lpstr>GOAL #9</vt:lpstr>
      <vt:lpstr>GOAL #9: Agency Action Steps/Outcomes </vt:lpstr>
      <vt:lpstr>DEMOGRAPHICS/TARGETING OBJECTIVES</vt:lpstr>
      <vt:lpstr>DEMOGRAPHICS/TARGETING OBJECTIVES (cont.)</vt:lpstr>
      <vt:lpstr>DEMOGRAPHICS/TARGETING OBJECTIVES (cont.)</vt:lpstr>
      <vt:lpstr>DEMOGRAPHICS/TARGETING OBJECTIVES (cont.) </vt:lpstr>
      <vt:lpstr>DEMOGRAPHICS/TARGETING OBJECTIVES (cont.)</vt:lpstr>
      <vt:lpstr>NEEDS ASSESSMENT &amp; PLANNING PROCESS</vt:lpstr>
      <vt:lpstr>NEEDS ASSESSMENT &amp; PLANNING PROCESS</vt:lpstr>
      <vt:lpstr>Emergency Preparedness and Response</vt:lpstr>
      <vt:lpstr>Emergency Preparedness and Response (cont.)</vt:lpstr>
      <vt:lpstr>Nutrition Sites</vt:lpstr>
      <vt:lpstr>Health Promotion</vt:lpstr>
      <vt:lpstr>Caregiver Services</vt:lpstr>
      <vt:lpstr>Caregiver Services (cont.)</vt:lpstr>
      <vt:lpstr>Case Management</vt:lpstr>
      <vt:lpstr>Case Management: Four-Year Plan</vt:lpstr>
      <vt:lpstr>Questions? Comments? Suggestions? </vt:lpstr>
    </vt:vector>
  </TitlesOfParts>
  <Company>Greene County 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Tami Bone</dc:creator>
  <cp:lastModifiedBy>Maureen Murphy</cp:lastModifiedBy>
  <cp:revision>12</cp:revision>
  <cp:lastPrinted>2024-10-23T14:36:40Z</cp:lastPrinted>
  <dcterms:created xsi:type="dcterms:W3CDTF">2024-09-19T16:38:03Z</dcterms:created>
  <dcterms:modified xsi:type="dcterms:W3CDTF">2024-10-28T16:19:45Z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0x010100BFC2C07D279B844C829537A079A73454</vt:lpwstr>
  </property>
</Properties>
</file>